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58" r:id="rId4"/>
  </p:sldMasterIdLst>
  <p:notesMasterIdLst>
    <p:notesMasterId r:id="rId26"/>
  </p:notesMasterIdLst>
  <p:sldIdLst>
    <p:sldId id="256" r:id="rId5"/>
    <p:sldId id="281" r:id="rId6"/>
    <p:sldId id="283" r:id="rId7"/>
    <p:sldId id="282" r:id="rId8"/>
    <p:sldId id="280" r:id="rId9"/>
    <p:sldId id="262" r:id="rId10"/>
    <p:sldId id="263" r:id="rId11"/>
    <p:sldId id="279" r:id="rId12"/>
    <p:sldId id="284" r:id="rId13"/>
    <p:sldId id="266" r:id="rId14"/>
    <p:sldId id="267" r:id="rId15"/>
    <p:sldId id="277" r:id="rId16"/>
    <p:sldId id="278" r:id="rId17"/>
    <p:sldId id="276" r:id="rId18"/>
    <p:sldId id="269" r:id="rId19"/>
    <p:sldId id="270" r:id="rId20"/>
    <p:sldId id="275" r:id="rId21"/>
    <p:sldId id="271" r:id="rId22"/>
    <p:sldId id="272" r:id="rId23"/>
    <p:sldId id="273" r:id="rId24"/>
    <p:sldId id="27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5" d="100"/>
          <a:sy n="55" d="100"/>
        </p:scale>
        <p:origin x="1014" y="78"/>
      </p:cViewPr>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3.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image" Target="../media/image31.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sv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2.svg"/><Relationship Id="rId9" Type="http://schemas.openxmlformats.org/officeDocument/2006/relationships/image" Target="../media/image27.png"/><Relationship Id="rId14" Type="http://schemas.openxmlformats.org/officeDocument/2006/relationships/image" Target="../media/image32.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image" Target="../media/image31.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sv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2.svg"/><Relationship Id="rId9" Type="http://schemas.openxmlformats.org/officeDocument/2006/relationships/image" Target="../media/image27.png"/><Relationship Id="rId14" Type="http://schemas.openxmlformats.org/officeDocument/2006/relationships/image" Target="../media/image32.sv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E43FBD-9B24-4B57-835F-33E39F373C69}" type="doc">
      <dgm:prSet loTypeId="urn:microsoft.com/office/officeart/2005/8/layout/vProcess5" loCatId="process" qsTypeId="urn:microsoft.com/office/officeart/2005/8/quickstyle/simple5" qsCatId="simple" csTypeId="urn:microsoft.com/office/officeart/2005/8/colors/accent0_3" csCatId="mainScheme" phldr="1"/>
      <dgm:spPr/>
      <dgm:t>
        <a:bodyPr/>
        <a:lstStyle/>
        <a:p>
          <a:endParaRPr lang="en-US"/>
        </a:p>
      </dgm:t>
    </dgm:pt>
    <dgm:pt modelId="{2EACE363-901B-41D8-B5C0-E923D9EC86A6}">
      <dgm:prSet custT="1"/>
      <dgm:spPr/>
      <dgm:t>
        <a:bodyPr/>
        <a:lstStyle/>
        <a:p>
          <a:r>
            <a:rPr lang="en-US" sz="1800" dirty="0" err="1">
              <a:latin typeface="+mj-lt"/>
            </a:rPr>
            <a:t>Novo’s</a:t>
          </a:r>
          <a:r>
            <a:rPr lang="en-US" sz="1800" dirty="0">
              <a:latin typeface="+mj-lt"/>
            </a:rPr>
            <a:t> Weight-Loss Drugs are Costly</a:t>
          </a:r>
        </a:p>
      </dgm:t>
    </dgm:pt>
    <dgm:pt modelId="{934BEF57-538F-4157-AF60-947EA321776B}" type="parTrans" cxnId="{B00897D6-06CB-4B03-B2B1-9DCDABDBC4B0}">
      <dgm:prSet/>
      <dgm:spPr/>
      <dgm:t>
        <a:bodyPr/>
        <a:lstStyle/>
        <a:p>
          <a:endParaRPr lang="en-US"/>
        </a:p>
      </dgm:t>
    </dgm:pt>
    <dgm:pt modelId="{2681FB82-C303-4513-8E55-8CECCA0DC336}" type="sibTrans" cxnId="{B00897D6-06CB-4B03-B2B1-9DCDABDBC4B0}">
      <dgm:prSet/>
      <dgm:spPr/>
      <dgm:t>
        <a:bodyPr/>
        <a:lstStyle/>
        <a:p>
          <a:endParaRPr lang="en-US"/>
        </a:p>
      </dgm:t>
    </dgm:pt>
    <dgm:pt modelId="{717CB02D-1C9D-4CA7-A6AF-F1F090E06D28}">
      <dgm:prSet custT="1"/>
      <dgm:spPr/>
      <dgm:t>
        <a:bodyPr/>
        <a:lstStyle/>
        <a:p>
          <a:r>
            <a:rPr lang="en-US" sz="1800" dirty="0">
              <a:latin typeface="+mj-lt"/>
            </a:rPr>
            <a:t>Insurance Companies Not Covering These Drugs (Wainer, 2025)</a:t>
          </a:r>
        </a:p>
      </dgm:t>
    </dgm:pt>
    <dgm:pt modelId="{75DE0F19-B631-4C46-9DF2-2F92636E1A2B}" type="parTrans" cxnId="{FE1A03FD-DB03-42E8-AC56-CE44F0A611D5}">
      <dgm:prSet/>
      <dgm:spPr/>
      <dgm:t>
        <a:bodyPr/>
        <a:lstStyle/>
        <a:p>
          <a:endParaRPr lang="en-US"/>
        </a:p>
      </dgm:t>
    </dgm:pt>
    <dgm:pt modelId="{C8BBE3E8-8686-430F-9462-45087147D20B}" type="sibTrans" cxnId="{FE1A03FD-DB03-42E8-AC56-CE44F0A611D5}">
      <dgm:prSet/>
      <dgm:spPr/>
      <dgm:t>
        <a:bodyPr/>
        <a:lstStyle/>
        <a:p>
          <a:endParaRPr lang="en-US"/>
        </a:p>
      </dgm:t>
    </dgm:pt>
    <dgm:pt modelId="{9990AE57-6DEE-4029-981F-99175EB58864}">
      <dgm:prSet custT="1"/>
      <dgm:spPr/>
      <dgm:t>
        <a:bodyPr/>
        <a:lstStyle/>
        <a:p>
          <a:r>
            <a:rPr lang="en-US" sz="1800" dirty="0">
              <a:latin typeface="+mj-lt"/>
            </a:rPr>
            <a:t>These Drugs are Cheaper in Other Countries (Teng, 2024)</a:t>
          </a:r>
        </a:p>
      </dgm:t>
    </dgm:pt>
    <dgm:pt modelId="{72F2ADFE-1BDD-4388-9D65-D7045BBB8591}" type="parTrans" cxnId="{B758520E-D6FB-440C-865A-BE66532D61B8}">
      <dgm:prSet/>
      <dgm:spPr/>
      <dgm:t>
        <a:bodyPr/>
        <a:lstStyle/>
        <a:p>
          <a:endParaRPr lang="en-US"/>
        </a:p>
      </dgm:t>
    </dgm:pt>
    <dgm:pt modelId="{B79B0B22-3D14-44A8-8CE7-62D90A6D2274}" type="sibTrans" cxnId="{B758520E-D6FB-440C-865A-BE66532D61B8}">
      <dgm:prSet/>
      <dgm:spPr/>
      <dgm:t>
        <a:bodyPr/>
        <a:lstStyle/>
        <a:p>
          <a:endParaRPr lang="en-US"/>
        </a:p>
      </dgm:t>
    </dgm:pt>
    <dgm:pt modelId="{89AC17A2-70A7-4DBA-8B02-45DA2EA8774A}" type="pres">
      <dgm:prSet presAssocID="{D3E43FBD-9B24-4B57-835F-33E39F373C69}" presName="outerComposite" presStyleCnt="0">
        <dgm:presLayoutVars>
          <dgm:chMax val="5"/>
          <dgm:dir/>
          <dgm:resizeHandles val="exact"/>
        </dgm:presLayoutVars>
      </dgm:prSet>
      <dgm:spPr/>
    </dgm:pt>
    <dgm:pt modelId="{C45E92C7-CC53-4E30-81B5-DABD1F3E1F59}" type="pres">
      <dgm:prSet presAssocID="{D3E43FBD-9B24-4B57-835F-33E39F373C69}" presName="dummyMaxCanvas" presStyleCnt="0">
        <dgm:presLayoutVars/>
      </dgm:prSet>
      <dgm:spPr/>
    </dgm:pt>
    <dgm:pt modelId="{E23AD927-FDFE-48FB-A073-E98831949053}" type="pres">
      <dgm:prSet presAssocID="{D3E43FBD-9B24-4B57-835F-33E39F373C69}" presName="ThreeNodes_1" presStyleLbl="node1" presStyleIdx="0" presStyleCnt="3">
        <dgm:presLayoutVars>
          <dgm:bulletEnabled val="1"/>
        </dgm:presLayoutVars>
      </dgm:prSet>
      <dgm:spPr/>
    </dgm:pt>
    <dgm:pt modelId="{8E81A077-872C-417E-BAC1-4FA1F1F331BA}" type="pres">
      <dgm:prSet presAssocID="{D3E43FBD-9B24-4B57-835F-33E39F373C69}" presName="ThreeNodes_2" presStyleLbl="node1" presStyleIdx="1" presStyleCnt="3">
        <dgm:presLayoutVars>
          <dgm:bulletEnabled val="1"/>
        </dgm:presLayoutVars>
      </dgm:prSet>
      <dgm:spPr/>
    </dgm:pt>
    <dgm:pt modelId="{2BB8BC7D-781B-4DD7-87DD-A4D7C19CC736}" type="pres">
      <dgm:prSet presAssocID="{D3E43FBD-9B24-4B57-835F-33E39F373C69}" presName="ThreeNodes_3" presStyleLbl="node1" presStyleIdx="2" presStyleCnt="3">
        <dgm:presLayoutVars>
          <dgm:bulletEnabled val="1"/>
        </dgm:presLayoutVars>
      </dgm:prSet>
      <dgm:spPr/>
    </dgm:pt>
    <dgm:pt modelId="{3E48FDEF-96F4-445C-BE60-FEC632BD183D}" type="pres">
      <dgm:prSet presAssocID="{D3E43FBD-9B24-4B57-835F-33E39F373C69}" presName="ThreeConn_1-2" presStyleLbl="fgAccFollowNode1" presStyleIdx="0" presStyleCnt="2">
        <dgm:presLayoutVars>
          <dgm:bulletEnabled val="1"/>
        </dgm:presLayoutVars>
      </dgm:prSet>
      <dgm:spPr/>
    </dgm:pt>
    <dgm:pt modelId="{26D9FC95-1626-4A74-9714-95EA5969395E}" type="pres">
      <dgm:prSet presAssocID="{D3E43FBD-9B24-4B57-835F-33E39F373C69}" presName="ThreeConn_2-3" presStyleLbl="fgAccFollowNode1" presStyleIdx="1" presStyleCnt="2">
        <dgm:presLayoutVars>
          <dgm:bulletEnabled val="1"/>
        </dgm:presLayoutVars>
      </dgm:prSet>
      <dgm:spPr/>
    </dgm:pt>
    <dgm:pt modelId="{44EDC72D-3CE2-4B00-AD30-AAB906E0C4C9}" type="pres">
      <dgm:prSet presAssocID="{D3E43FBD-9B24-4B57-835F-33E39F373C69}" presName="ThreeNodes_1_text" presStyleLbl="node1" presStyleIdx="2" presStyleCnt="3">
        <dgm:presLayoutVars>
          <dgm:bulletEnabled val="1"/>
        </dgm:presLayoutVars>
      </dgm:prSet>
      <dgm:spPr/>
    </dgm:pt>
    <dgm:pt modelId="{0058AC21-805E-4962-8BC6-F97FC8796469}" type="pres">
      <dgm:prSet presAssocID="{D3E43FBD-9B24-4B57-835F-33E39F373C69}" presName="ThreeNodes_2_text" presStyleLbl="node1" presStyleIdx="2" presStyleCnt="3">
        <dgm:presLayoutVars>
          <dgm:bulletEnabled val="1"/>
        </dgm:presLayoutVars>
      </dgm:prSet>
      <dgm:spPr/>
    </dgm:pt>
    <dgm:pt modelId="{4D2F62EB-D2CF-4664-8E08-67F9F1692734}" type="pres">
      <dgm:prSet presAssocID="{D3E43FBD-9B24-4B57-835F-33E39F373C69}" presName="ThreeNodes_3_text" presStyleLbl="node1" presStyleIdx="2" presStyleCnt="3">
        <dgm:presLayoutVars>
          <dgm:bulletEnabled val="1"/>
        </dgm:presLayoutVars>
      </dgm:prSet>
      <dgm:spPr/>
    </dgm:pt>
  </dgm:ptLst>
  <dgm:cxnLst>
    <dgm:cxn modelId="{B758520E-D6FB-440C-865A-BE66532D61B8}" srcId="{D3E43FBD-9B24-4B57-835F-33E39F373C69}" destId="{9990AE57-6DEE-4029-981F-99175EB58864}" srcOrd="2" destOrd="0" parTransId="{72F2ADFE-1BDD-4388-9D65-D7045BBB8591}" sibTransId="{B79B0B22-3D14-44A8-8CE7-62D90A6D2274}"/>
    <dgm:cxn modelId="{96E08B1B-B443-4851-B87C-7D65B9D53AA5}" type="presOf" srcId="{717CB02D-1C9D-4CA7-A6AF-F1F090E06D28}" destId="{8E81A077-872C-417E-BAC1-4FA1F1F331BA}" srcOrd="0" destOrd="0" presId="urn:microsoft.com/office/officeart/2005/8/layout/vProcess5"/>
    <dgm:cxn modelId="{94959B31-4F5E-4A3D-9C92-4520F10214D4}" type="presOf" srcId="{D3E43FBD-9B24-4B57-835F-33E39F373C69}" destId="{89AC17A2-70A7-4DBA-8B02-45DA2EA8774A}" srcOrd="0" destOrd="0" presId="urn:microsoft.com/office/officeart/2005/8/layout/vProcess5"/>
    <dgm:cxn modelId="{910E9260-740D-41C2-AE3C-4253005B6D13}" type="presOf" srcId="{9990AE57-6DEE-4029-981F-99175EB58864}" destId="{2BB8BC7D-781B-4DD7-87DD-A4D7C19CC736}" srcOrd="0" destOrd="0" presId="urn:microsoft.com/office/officeart/2005/8/layout/vProcess5"/>
    <dgm:cxn modelId="{FC2D7A68-92C9-4BBE-9030-F7B96DC9B7D1}" type="presOf" srcId="{717CB02D-1C9D-4CA7-A6AF-F1F090E06D28}" destId="{0058AC21-805E-4962-8BC6-F97FC8796469}" srcOrd="1" destOrd="0" presId="urn:microsoft.com/office/officeart/2005/8/layout/vProcess5"/>
    <dgm:cxn modelId="{A48B50B9-F939-4C67-8AAF-FC21A73278D1}" type="presOf" srcId="{2681FB82-C303-4513-8E55-8CECCA0DC336}" destId="{3E48FDEF-96F4-445C-BE60-FEC632BD183D}" srcOrd="0" destOrd="0" presId="urn:microsoft.com/office/officeart/2005/8/layout/vProcess5"/>
    <dgm:cxn modelId="{684C13BA-B0F9-424E-93B3-F0404CE82099}" type="presOf" srcId="{2EACE363-901B-41D8-B5C0-E923D9EC86A6}" destId="{44EDC72D-3CE2-4B00-AD30-AAB906E0C4C9}" srcOrd="1" destOrd="0" presId="urn:microsoft.com/office/officeart/2005/8/layout/vProcess5"/>
    <dgm:cxn modelId="{53C4B9D1-8700-4140-9408-82999BF6B0C5}" type="presOf" srcId="{9990AE57-6DEE-4029-981F-99175EB58864}" destId="{4D2F62EB-D2CF-4664-8E08-67F9F1692734}" srcOrd="1" destOrd="0" presId="urn:microsoft.com/office/officeart/2005/8/layout/vProcess5"/>
    <dgm:cxn modelId="{B00897D6-06CB-4B03-B2B1-9DCDABDBC4B0}" srcId="{D3E43FBD-9B24-4B57-835F-33E39F373C69}" destId="{2EACE363-901B-41D8-B5C0-E923D9EC86A6}" srcOrd="0" destOrd="0" parTransId="{934BEF57-538F-4157-AF60-947EA321776B}" sibTransId="{2681FB82-C303-4513-8E55-8CECCA0DC336}"/>
    <dgm:cxn modelId="{F55807E4-0DC4-45B0-AD2E-C6F6529217CE}" type="presOf" srcId="{C8BBE3E8-8686-430F-9462-45087147D20B}" destId="{26D9FC95-1626-4A74-9714-95EA5969395E}" srcOrd="0" destOrd="0" presId="urn:microsoft.com/office/officeart/2005/8/layout/vProcess5"/>
    <dgm:cxn modelId="{7E5D30F9-70BB-4FDD-BAF2-35A943900CCA}" type="presOf" srcId="{2EACE363-901B-41D8-B5C0-E923D9EC86A6}" destId="{E23AD927-FDFE-48FB-A073-E98831949053}" srcOrd="0" destOrd="0" presId="urn:microsoft.com/office/officeart/2005/8/layout/vProcess5"/>
    <dgm:cxn modelId="{FE1A03FD-DB03-42E8-AC56-CE44F0A611D5}" srcId="{D3E43FBD-9B24-4B57-835F-33E39F373C69}" destId="{717CB02D-1C9D-4CA7-A6AF-F1F090E06D28}" srcOrd="1" destOrd="0" parTransId="{75DE0F19-B631-4C46-9DF2-2F92636E1A2B}" sibTransId="{C8BBE3E8-8686-430F-9462-45087147D20B}"/>
    <dgm:cxn modelId="{CDA01F09-A7AA-42AA-B1FB-666CB2D1048D}" type="presParOf" srcId="{89AC17A2-70A7-4DBA-8B02-45DA2EA8774A}" destId="{C45E92C7-CC53-4E30-81B5-DABD1F3E1F59}" srcOrd="0" destOrd="0" presId="urn:microsoft.com/office/officeart/2005/8/layout/vProcess5"/>
    <dgm:cxn modelId="{F8DD26C2-BCAF-44D5-8594-5AA013A922CB}" type="presParOf" srcId="{89AC17A2-70A7-4DBA-8B02-45DA2EA8774A}" destId="{E23AD927-FDFE-48FB-A073-E98831949053}" srcOrd="1" destOrd="0" presId="urn:microsoft.com/office/officeart/2005/8/layout/vProcess5"/>
    <dgm:cxn modelId="{50FCA554-4245-499C-9FFE-1BE369CBF391}" type="presParOf" srcId="{89AC17A2-70A7-4DBA-8B02-45DA2EA8774A}" destId="{8E81A077-872C-417E-BAC1-4FA1F1F331BA}" srcOrd="2" destOrd="0" presId="urn:microsoft.com/office/officeart/2005/8/layout/vProcess5"/>
    <dgm:cxn modelId="{E9119798-A00A-4E50-A773-50B0F7390AE6}" type="presParOf" srcId="{89AC17A2-70A7-4DBA-8B02-45DA2EA8774A}" destId="{2BB8BC7D-781B-4DD7-87DD-A4D7C19CC736}" srcOrd="3" destOrd="0" presId="urn:microsoft.com/office/officeart/2005/8/layout/vProcess5"/>
    <dgm:cxn modelId="{A9280B54-3637-4491-8E1A-C307B690C1F2}" type="presParOf" srcId="{89AC17A2-70A7-4DBA-8B02-45DA2EA8774A}" destId="{3E48FDEF-96F4-445C-BE60-FEC632BD183D}" srcOrd="4" destOrd="0" presId="urn:microsoft.com/office/officeart/2005/8/layout/vProcess5"/>
    <dgm:cxn modelId="{B73B94EA-C839-4C8B-870E-FDF68007FF1A}" type="presParOf" srcId="{89AC17A2-70A7-4DBA-8B02-45DA2EA8774A}" destId="{26D9FC95-1626-4A74-9714-95EA5969395E}" srcOrd="5" destOrd="0" presId="urn:microsoft.com/office/officeart/2005/8/layout/vProcess5"/>
    <dgm:cxn modelId="{06206081-2E0C-4936-B926-C1544ADBA5E9}" type="presParOf" srcId="{89AC17A2-70A7-4DBA-8B02-45DA2EA8774A}" destId="{44EDC72D-3CE2-4B00-AD30-AAB906E0C4C9}" srcOrd="6" destOrd="0" presId="urn:microsoft.com/office/officeart/2005/8/layout/vProcess5"/>
    <dgm:cxn modelId="{A7E54AE3-C9BA-4463-8D18-1E1C758CD78F}" type="presParOf" srcId="{89AC17A2-70A7-4DBA-8B02-45DA2EA8774A}" destId="{0058AC21-805E-4962-8BC6-F97FC8796469}" srcOrd="7" destOrd="0" presId="urn:microsoft.com/office/officeart/2005/8/layout/vProcess5"/>
    <dgm:cxn modelId="{3C039F84-D98E-416E-99F4-F3370A77A248}" type="presParOf" srcId="{89AC17A2-70A7-4DBA-8B02-45DA2EA8774A}" destId="{4D2F62EB-D2CF-4664-8E08-67F9F1692734}" srcOrd="8"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16D775F-AF4B-48FA-A168-F12D13BB132D}" type="doc">
      <dgm:prSet loTypeId="urn:microsoft.com/office/officeart/2018/2/layout/IconCircle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F2C5A8CD-8268-4E6A-8661-31D0B054CB79}">
      <dgm:prSet/>
      <dgm:spPr/>
      <dgm:t>
        <a:bodyPr/>
        <a:lstStyle/>
        <a:p>
          <a:r>
            <a:rPr lang="en-US" dirty="0">
              <a:latin typeface="Avenir Next LT Pro"/>
            </a:rPr>
            <a:t>The second controversy is listing the side effects and ensuring the patient is aware of these effects. Like some other pharmaceutical companies, the labeling and advertising of these side effects are thrown to the sideline in hopes that they do not deter sales. </a:t>
          </a:r>
        </a:p>
      </dgm:t>
    </dgm:pt>
    <dgm:pt modelId="{2F65B688-1E21-455F-A037-402358E40D38}" type="parTrans" cxnId="{E70F77CB-1B3E-4B42-B2A0-6420D9A6FF6E}">
      <dgm:prSet/>
      <dgm:spPr/>
      <dgm:t>
        <a:bodyPr/>
        <a:lstStyle/>
        <a:p>
          <a:endParaRPr lang="en-US"/>
        </a:p>
      </dgm:t>
    </dgm:pt>
    <dgm:pt modelId="{E9F9C5E3-969C-4375-835D-FEE5706D0DBA}" type="sibTrans" cxnId="{E70F77CB-1B3E-4B42-B2A0-6420D9A6FF6E}">
      <dgm:prSet/>
      <dgm:spPr/>
      <dgm:t>
        <a:bodyPr/>
        <a:lstStyle/>
        <a:p>
          <a:endParaRPr lang="en-US"/>
        </a:p>
      </dgm:t>
    </dgm:pt>
    <dgm:pt modelId="{62122FDC-D23A-4440-BB4B-B52B40AC103F}">
      <dgm:prSet/>
      <dgm:spPr/>
      <dgm:t>
        <a:bodyPr/>
        <a:lstStyle/>
        <a:p>
          <a:r>
            <a:rPr lang="en-US" dirty="0">
              <a:latin typeface="Avenir Next LT Pro"/>
            </a:rPr>
            <a:t>On their website, Novo states they cannot provide information about their prescription medicine and users must find another route for information on their medicine; they put that responsibility on the prescribing provider (</a:t>
          </a:r>
          <a:r>
            <a:rPr lang="en-US" i="1" dirty="0">
              <a:latin typeface="Avenir Next LT Pro"/>
            </a:rPr>
            <a:t>Who We Are</a:t>
          </a:r>
          <a:r>
            <a:rPr lang="en-US" dirty="0">
              <a:latin typeface="Avenir Next LT Pro"/>
            </a:rPr>
            <a:t>, 2024).</a:t>
          </a:r>
        </a:p>
      </dgm:t>
    </dgm:pt>
    <dgm:pt modelId="{A2B8D5B8-2046-48B4-80DF-B097EE63F757}" type="parTrans" cxnId="{EE266087-2DB3-441B-AF22-48C5E19B8D91}">
      <dgm:prSet/>
      <dgm:spPr/>
      <dgm:t>
        <a:bodyPr/>
        <a:lstStyle/>
        <a:p>
          <a:endParaRPr lang="en-US"/>
        </a:p>
      </dgm:t>
    </dgm:pt>
    <dgm:pt modelId="{F82A5811-F8FC-4F52-95E8-AB42998C7564}" type="sibTrans" cxnId="{EE266087-2DB3-441B-AF22-48C5E19B8D91}">
      <dgm:prSet/>
      <dgm:spPr/>
      <dgm:t>
        <a:bodyPr/>
        <a:lstStyle/>
        <a:p>
          <a:endParaRPr lang="en-US"/>
        </a:p>
      </dgm:t>
    </dgm:pt>
    <dgm:pt modelId="{3CB004BE-33D7-41A1-9308-1B8AC8DFCD60}">
      <dgm:prSet/>
      <dgm:spPr/>
      <dgm:t>
        <a:bodyPr/>
        <a:lstStyle/>
        <a:p>
          <a:r>
            <a:rPr lang="en-US" dirty="0">
              <a:latin typeface="Avenir Next LT Pro"/>
            </a:rPr>
            <a:t>Should the company who makes the product not be able to give detailed information about their own product? </a:t>
          </a:r>
        </a:p>
      </dgm:t>
    </dgm:pt>
    <dgm:pt modelId="{51398DF2-9F3A-404D-89E5-E14A98FE756E}" type="parTrans" cxnId="{C3148C6F-0FE8-4561-9918-DECB64126E59}">
      <dgm:prSet/>
      <dgm:spPr/>
      <dgm:t>
        <a:bodyPr/>
        <a:lstStyle/>
        <a:p>
          <a:endParaRPr lang="en-US"/>
        </a:p>
      </dgm:t>
    </dgm:pt>
    <dgm:pt modelId="{5A2384FA-3985-4B01-A332-5E998AC6064A}" type="sibTrans" cxnId="{C3148C6F-0FE8-4561-9918-DECB64126E59}">
      <dgm:prSet/>
      <dgm:spPr/>
      <dgm:t>
        <a:bodyPr/>
        <a:lstStyle/>
        <a:p>
          <a:endParaRPr lang="en-US"/>
        </a:p>
      </dgm:t>
    </dgm:pt>
    <dgm:pt modelId="{375F458C-ECA1-419F-80E7-CE66DAB96C16}">
      <dgm:prSet/>
      <dgm:spPr/>
      <dgm:t>
        <a:bodyPr/>
        <a:lstStyle/>
        <a:p>
          <a:r>
            <a:rPr lang="en-US" dirty="0">
              <a:latin typeface="Avenir Next LT Pro"/>
            </a:rPr>
            <a:t>Side effects of the drugs cannot only be mild but have led to serious adverse reactions such as cancer and stomach paralysis (Goodman, 2023).</a:t>
          </a:r>
        </a:p>
      </dgm:t>
    </dgm:pt>
    <dgm:pt modelId="{BBD98BB3-19B8-49CB-995F-8C202DAD318A}" type="sibTrans" cxnId="{97CF92F3-85FF-4DFD-A28B-02D130A26D38}">
      <dgm:prSet/>
      <dgm:spPr/>
      <dgm:t>
        <a:bodyPr/>
        <a:lstStyle/>
        <a:p>
          <a:endParaRPr lang="en-US"/>
        </a:p>
      </dgm:t>
    </dgm:pt>
    <dgm:pt modelId="{BBB2D235-C3FD-40D9-9D71-CC6FEA135931}" type="parTrans" cxnId="{97CF92F3-85FF-4DFD-A28B-02D130A26D38}">
      <dgm:prSet/>
      <dgm:spPr/>
      <dgm:t>
        <a:bodyPr/>
        <a:lstStyle/>
        <a:p>
          <a:endParaRPr lang="en-US"/>
        </a:p>
      </dgm:t>
    </dgm:pt>
    <dgm:pt modelId="{71BADD25-0D1E-4090-9204-B8252C9A3076}" type="pres">
      <dgm:prSet presAssocID="{216D775F-AF4B-48FA-A168-F12D13BB132D}" presName="root" presStyleCnt="0">
        <dgm:presLayoutVars>
          <dgm:dir/>
          <dgm:resizeHandles val="exact"/>
        </dgm:presLayoutVars>
      </dgm:prSet>
      <dgm:spPr/>
    </dgm:pt>
    <dgm:pt modelId="{B3C79E34-2D4D-4240-A002-9AABA1847776}" type="pres">
      <dgm:prSet presAssocID="{216D775F-AF4B-48FA-A168-F12D13BB132D}" presName="container" presStyleCnt="0">
        <dgm:presLayoutVars>
          <dgm:dir/>
          <dgm:resizeHandles val="exact"/>
        </dgm:presLayoutVars>
      </dgm:prSet>
      <dgm:spPr/>
    </dgm:pt>
    <dgm:pt modelId="{C1BA5859-5DFD-41F6-9604-263263F690C0}" type="pres">
      <dgm:prSet presAssocID="{F2C5A8CD-8268-4E6A-8661-31D0B054CB79}" presName="compNode" presStyleCnt="0"/>
      <dgm:spPr/>
    </dgm:pt>
    <dgm:pt modelId="{028F9B7C-C05D-464E-876F-A51FD77B01F5}" type="pres">
      <dgm:prSet presAssocID="{F2C5A8CD-8268-4E6A-8661-31D0B054CB79}" presName="iconBgRect" presStyleLbl="bgShp" presStyleIdx="0" presStyleCnt="4"/>
      <dgm:spPr/>
    </dgm:pt>
    <dgm:pt modelId="{2373E3F3-520E-4E23-9A7D-517148951E05}" type="pres">
      <dgm:prSet presAssocID="{F2C5A8CD-8268-4E6A-8661-31D0B054CB79}"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dicine"/>
        </a:ext>
      </dgm:extLst>
    </dgm:pt>
    <dgm:pt modelId="{F62EDBB6-BFB2-4772-AE50-766214D773B8}" type="pres">
      <dgm:prSet presAssocID="{F2C5A8CD-8268-4E6A-8661-31D0B054CB79}" presName="spaceRect" presStyleCnt="0"/>
      <dgm:spPr/>
    </dgm:pt>
    <dgm:pt modelId="{BD677FD5-6074-4E45-9399-3BCD9596F762}" type="pres">
      <dgm:prSet presAssocID="{F2C5A8CD-8268-4E6A-8661-31D0B054CB79}" presName="textRect" presStyleLbl="revTx" presStyleIdx="0" presStyleCnt="4">
        <dgm:presLayoutVars>
          <dgm:chMax val="1"/>
          <dgm:chPref val="1"/>
        </dgm:presLayoutVars>
      </dgm:prSet>
      <dgm:spPr/>
    </dgm:pt>
    <dgm:pt modelId="{E1CB335E-8265-4967-83EB-8C3268A52D44}" type="pres">
      <dgm:prSet presAssocID="{E9F9C5E3-969C-4375-835D-FEE5706D0DBA}" presName="sibTrans" presStyleLbl="sibTrans2D1" presStyleIdx="0" presStyleCnt="0"/>
      <dgm:spPr/>
    </dgm:pt>
    <dgm:pt modelId="{AB9FB5C9-6ACA-4403-B431-59FE14E50436}" type="pres">
      <dgm:prSet presAssocID="{375F458C-ECA1-419F-80E7-CE66DAB96C16}" presName="compNode" presStyleCnt="0"/>
      <dgm:spPr/>
    </dgm:pt>
    <dgm:pt modelId="{3BADECED-57A6-40C5-8425-5D5C42553757}" type="pres">
      <dgm:prSet presAssocID="{375F458C-ECA1-419F-80E7-CE66DAB96C16}" presName="iconBgRect" presStyleLbl="bgShp" presStyleIdx="1" presStyleCnt="4"/>
      <dgm:spPr/>
    </dgm:pt>
    <dgm:pt modelId="{48199273-1437-4551-901D-3FA9FA9B28FD}" type="pres">
      <dgm:prSet presAssocID="{375F458C-ECA1-419F-80E7-CE66DAB96C1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rain in head"/>
        </a:ext>
      </dgm:extLst>
    </dgm:pt>
    <dgm:pt modelId="{2568E9AE-F7BF-43CD-BA1F-1D656A3DD3E4}" type="pres">
      <dgm:prSet presAssocID="{375F458C-ECA1-419F-80E7-CE66DAB96C16}" presName="spaceRect" presStyleCnt="0"/>
      <dgm:spPr/>
    </dgm:pt>
    <dgm:pt modelId="{1D24E98E-1523-4A03-8A18-1BCC3DBE4C0D}" type="pres">
      <dgm:prSet presAssocID="{375F458C-ECA1-419F-80E7-CE66DAB96C16}" presName="textRect" presStyleLbl="revTx" presStyleIdx="1" presStyleCnt="4">
        <dgm:presLayoutVars>
          <dgm:chMax val="1"/>
          <dgm:chPref val="1"/>
        </dgm:presLayoutVars>
      </dgm:prSet>
      <dgm:spPr/>
    </dgm:pt>
    <dgm:pt modelId="{9007E7E4-1D11-4B5E-AE72-91DAEA05B96A}" type="pres">
      <dgm:prSet presAssocID="{BBD98BB3-19B8-49CB-995F-8C202DAD318A}" presName="sibTrans" presStyleLbl="sibTrans2D1" presStyleIdx="0" presStyleCnt="0"/>
      <dgm:spPr/>
    </dgm:pt>
    <dgm:pt modelId="{DE5166CF-485C-4101-AD45-488EB2FF60B8}" type="pres">
      <dgm:prSet presAssocID="{62122FDC-D23A-4440-BB4B-B52B40AC103F}" presName="compNode" presStyleCnt="0"/>
      <dgm:spPr/>
    </dgm:pt>
    <dgm:pt modelId="{F40106E2-3960-4887-B1B4-5579A9AE418B}" type="pres">
      <dgm:prSet presAssocID="{62122FDC-D23A-4440-BB4B-B52B40AC103F}" presName="iconBgRect" presStyleLbl="bgShp" presStyleIdx="2" presStyleCnt="4"/>
      <dgm:spPr/>
    </dgm:pt>
    <dgm:pt modelId="{D613D6CA-3C1A-4BEC-8185-2D412FA17677}" type="pres">
      <dgm:prSet presAssocID="{62122FDC-D23A-4440-BB4B-B52B40AC103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ctor"/>
        </a:ext>
      </dgm:extLst>
    </dgm:pt>
    <dgm:pt modelId="{25B7DCD4-9817-4DF7-BA0F-146580AD26CC}" type="pres">
      <dgm:prSet presAssocID="{62122FDC-D23A-4440-BB4B-B52B40AC103F}" presName="spaceRect" presStyleCnt="0"/>
      <dgm:spPr/>
    </dgm:pt>
    <dgm:pt modelId="{B0D6BEAA-4B32-433F-960D-BA180DCA94BA}" type="pres">
      <dgm:prSet presAssocID="{62122FDC-D23A-4440-BB4B-B52B40AC103F}" presName="textRect" presStyleLbl="revTx" presStyleIdx="2" presStyleCnt="4">
        <dgm:presLayoutVars>
          <dgm:chMax val="1"/>
          <dgm:chPref val="1"/>
        </dgm:presLayoutVars>
      </dgm:prSet>
      <dgm:spPr/>
    </dgm:pt>
    <dgm:pt modelId="{63B86520-28C6-47D4-B049-C65465FA5498}" type="pres">
      <dgm:prSet presAssocID="{F82A5811-F8FC-4F52-95E8-AB42998C7564}" presName="sibTrans" presStyleLbl="sibTrans2D1" presStyleIdx="0" presStyleCnt="0"/>
      <dgm:spPr/>
    </dgm:pt>
    <dgm:pt modelId="{6C0737D8-F3B8-452D-BB0D-9C14BDEAD382}" type="pres">
      <dgm:prSet presAssocID="{3CB004BE-33D7-41A1-9308-1B8AC8DFCD60}" presName="compNode" presStyleCnt="0"/>
      <dgm:spPr/>
    </dgm:pt>
    <dgm:pt modelId="{B8305077-E1EB-4D8D-8129-2E1EE294B490}" type="pres">
      <dgm:prSet presAssocID="{3CB004BE-33D7-41A1-9308-1B8AC8DFCD60}" presName="iconBgRect" presStyleLbl="bgShp" presStyleIdx="3" presStyleCnt="4"/>
      <dgm:spPr/>
    </dgm:pt>
    <dgm:pt modelId="{2FD6C155-1405-4C77-9B26-E9D2DF55F38F}" type="pres">
      <dgm:prSet presAssocID="{3CB004BE-33D7-41A1-9308-1B8AC8DFCD6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Kiosk"/>
        </a:ext>
      </dgm:extLst>
    </dgm:pt>
    <dgm:pt modelId="{609D151B-5BE4-4A09-B4D5-600B2B072C8E}" type="pres">
      <dgm:prSet presAssocID="{3CB004BE-33D7-41A1-9308-1B8AC8DFCD60}" presName="spaceRect" presStyleCnt="0"/>
      <dgm:spPr/>
    </dgm:pt>
    <dgm:pt modelId="{A530FB86-4A42-4BC5-ADD5-BAA0BD29D83A}" type="pres">
      <dgm:prSet presAssocID="{3CB004BE-33D7-41A1-9308-1B8AC8DFCD60}" presName="textRect" presStyleLbl="revTx" presStyleIdx="3" presStyleCnt="4">
        <dgm:presLayoutVars>
          <dgm:chMax val="1"/>
          <dgm:chPref val="1"/>
        </dgm:presLayoutVars>
      </dgm:prSet>
      <dgm:spPr/>
    </dgm:pt>
  </dgm:ptLst>
  <dgm:cxnLst>
    <dgm:cxn modelId="{73AD3F35-20EC-4DA9-866E-056454FF7CAF}" type="presOf" srcId="{375F458C-ECA1-419F-80E7-CE66DAB96C16}" destId="{1D24E98E-1523-4A03-8A18-1BCC3DBE4C0D}" srcOrd="0" destOrd="0" presId="urn:microsoft.com/office/officeart/2018/2/layout/IconCircleList"/>
    <dgm:cxn modelId="{C3148C6F-0FE8-4561-9918-DECB64126E59}" srcId="{216D775F-AF4B-48FA-A168-F12D13BB132D}" destId="{3CB004BE-33D7-41A1-9308-1B8AC8DFCD60}" srcOrd="3" destOrd="0" parTransId="{51398DF2-9F3A-404D-89E5-E14A98FE756E}" sibTransId="{5A2384FA-3985-4B01-A332-5E998AC6064A}"/>
    <dgm:cxn modelId="{494D2475-A3D6-4110-9C78-34EFA27F4A18}" type="presOf" srcId="{F82A5811-F8FC-4F52-95E8-AB42998C7564}" destId="{63B86520-28C6-47D4-B049-C65465FA5498}" srcOrd="0" destOrd="0" presId="urn:microsoft.com/office/officeart/2018/2/layout/IconCircleList"/>
    <dgm:cxn modelId="{2D8A0E84-DEE8-4FF9-8A7F-DD5D97F2F8C6}" type="presOf" srcId="{E9F9C5E3-969C-4375-835D-FEE5706D0DBA}" destId="{E1CB335E-8265-4967-83EB-8C3268A52D44}" srcOrd="0" destOrd="0" presId="urn:microsoft.com/office/officeart/2018/2/layout/IconCircleList"/>
    <dgm:cxn modelId="{E37F7084-32DF-4556-99CB-7A68516B5F3A}" type="presOf" srcId="{BBD98BB3-19B8-49CB-995F-8C202DAD318A}" destId="{9007E7E4-1D11-4B5E-AE72-91DAEA05B96A}" srcOrd="0" destOrd="0" presId="urn:microsoft.com/office/officeart/2018/2/layout/IconCircleList"/>
    <dgm:cxn modelId="{EE266087-2DB3-441B-AF22-48C5E19B8D91}" srcId="{216D775F-AF4B-48FA-A168-F12D13BB132D}" destId="{62122FDC-D23A-4440-BB4B-B52B40AC103F}" srcOrd="2" destOrd="0" parTransId="{A2B8D5B8-2046-48B4-80DF-B097EE63F757}" sibTransId="{F82A5811-F8FC-4F52-95E8-AB42998C7564}"/>
    <dgm:cxn modelId="{098D55A3-AC08-430E-8DB4-BCB86D9BEAA9}" type="presOf" srcId="{216D775F-AF4B-48FA-A168-F12D13BB132D}" destId="{71BADD25-0D1E-4090-9204-B8252C9A3076}" srcOrd="0" destOrd="0" presId="urn:microsoft.com/office/officeart/2018/2/layout/IconCircleList"/>
    <dgm:cxn modelId="{40FFDFB2-C76A-47E5-8EBA-DE46643CAE7E}" type="presOf" srcId="{F2C5A8CD-8268-4E6A-8661-31D0B054CB79}" destId="{BD677FD5-6074-4E45-9399-3BCD9596F762}" srcOrd="0" destOrd="0" presId="urn:microsoft.com/office/officeart/2018/2/layout/IconCircleList"/>
    <dgm:cxn modelId="{37ED65B4-1433-4901-B44A-4CA43FBD8812}" type="presOf" srcId="{62122FDC-D23A-4440-BB4B-B52B40AC103F}" destId="{B0D6BEAA-4B32-433F-960D-BA180DCA94BA}" srcOrd="0" destOrd="0" presId="urn:microsoft.com/office/officeart/2018/2/layout/IconCircleList"/>
    <dgm:cxn modelId="{4402ADB5-0706-43AC-81A1-2B9DFD15B273}" type="presOf" srcId="{3CB004BE-33D7-41A1-9308-1B8AC8DFCD60}" destId="{A530FB86-4A42-4BC5-ADD5-BAA0BD29D83A}" srcOrd="0" destOrd="0" presId="urn:microsoft.com/office/officeart/2018/2/layout/IconCircleList"/>
    <dgm:cxn modelId="{E70F77CB-1B3E-4B42-B2A0-6420D9A6FF6E}" srcId="{216D775F-AF4B-48FA-A168-F12D13BB132D}" destId="{F2C5A8CD-8268-4E6A-8661-31D0B054CB79}" srcOrd="0" destOrd="0" parTransId="{2F65B688-1E21-455F-A037-402358E40D38}" sibTransId="{E9F9C5E3-969C-4375-835D-FEE5706D0DBA}"/>
    <dgm:cxn modelId="{97CF92F3-85FF-4DFD-A28B-02D130A26D38}" srcId="{216D775F-AF4B-48FA-A168-F12D13BB132D}" destId="{375F458C-ECA1-419F-80E7-CE66DAB96C16}" srcOrd="1" destOrd="0" parTransId="{BBB2D235-C3FD-40D9-9D71-CC6FEA135931}" sibTransId="{BBD98BB3-19B8-49CB-995F-8C202DAD318A}"/>
    <dgm:cxn modelId="{89F975DA-DFFC-4B98-B33F-8E16659D3D1D}" type="presParOf" srcId="{71BADD25-0D1E-4090-9204-B8252C9A3076}" destId="{B3C79E34-2D4D-4240-A002-9AABA1847776}" srcOrd="0" destOrd="0" presId="urn:microsoft.com/office/officeart/2018/2/layout/IconCircleList"/>
    <dgm:cxn modelId="{974F6DA3-02DA-4F03-AF36-E38C650A296F}" type="presParOf" srcId="{B3C79E34-2D4D-4240-A002-9AABA1847776}" destId="{C1BA5859-5DFD-41F6-9604-263263F690C0}" srcOrd="0" destOrd="0" presId="urn:microsoft.com/office/officeart/2018/2/layout/IconCircleList"/>
    <dgm:cxn modelId="{B5BDD052-7794-47F8-9628-20B9EBB96CC5}" type="presParOf" srcId="{C1BA5859-5DFD-41F6-9604-263263F690C0}" destId="{028F9B7C-C05D-464E-876F-A51FD77B01F5}" srcOrd="0" destOrd="0" presId="urn:microsoft.com/office/officeart/2018/2/layout/IconCircleList"/>
    <dgm:cxn modelId="{A6FE1EC8-4643-4D7D-A419-64C8BE379C95}" type="presParOf" srcId="{C1BA5859-5DFD-41F6-9604-263263F690C0}" destId="{2373E3F3-520E-4E23-9A7D-517148951E05}" srcOrd="1" destOrd="0" presId="urn:microsoft.com/office/officeart/2018/2/layout/IconCircleList"/>
    <dgm:cxn modelId="{2DF842B1-D55E-4612-BDBD-C3D405D1B594}" type="presParOf" srcId="{C1BA5859-5DFD-41F6-9604-263263F690C0}" destId="{F62EDBB6-BFB2-4772-AE50-766214D773B8}" srcOrd="2" destOrd="0" presId="urn:microsoft.com/office/officeart/2018/2/layout/IconCircleList"/>
    <dgm:cxn modelId="{8C24E7CD-2D69-42ED-A0B4-FAFAB5E4DA72}" type="presParOf" srcId="{C1BA5859-5DFD-41F6-9604-263263F690C0}" destId="{BD677FD5-6074-4E45-9399-3BCD9596F762}" srcOrd="3" destOrd="0" presId="urn:microsoft.com/office/officeart/2018/2/layout/IconCircleList"/>
    <dgm:cxn modelId="{AC938DD6-EC74-414F-AE90-C9857A98FA00}" type="presParOf" srcId="{B3C79E34-2D4D-4240-A002-9AABA1847776}" destId="{E1CB335E-8265-4967-83EB-8C3268A52D44}" srcOrd="1" destOrd="0" presId="urn:microsoft.com/office/officeart/2018/2/layout/IconCircleList"/>
    <dgm:cxn modelId="{4B6DB06E-CEE4-42D0-B7A3-97AE9E1AFB14}" type="presParOf" srcId="{B3C79E34-2D4D-4240-A002-9AABA1847776}" destId="{AB9FB5C9-6ACA-4403-B431-59FE14E50436}" srcOrd="2" destOrd="0" presId="urn:microsoft.com/office/officeart/2018/2/layout/IconCircleList"/>
    <dgm:cxn modelId="{AAA48BEA-211D-4DEA-826B-ADFFFAB9F3BD}" type="presParOf" srcId="{AB9FB5C9-6ACA-4403-B431-59FE14E50436}" destId="{3BADECED-57A6-40C5-8425-5D5C42553757}" srcOrd="0" destOrd="0" presId="urn:microsoft.com/office/officeart/2018/2/layout/IconCircleList"/>
    <dgm:cxn modelId="{F3665167-2776-4173-A7E7-C41F442355CD}" type="presParOf" srcId="{AB9FB5C9-6ACA-4403-B431-59FE14E50436}" destId="{48199273-1437-4551-901D-3FA9FA9B28FD}" srcOrd="1" destOrd="0" presId="urn:microsoft.com/office/officeart/2018/2/layout/IconCircleList"/>
    <dgm:cxn modelId="{1EC708CC-4904-4F9A-9DCB-1C2C96D7C960}" type="presParOf" srcId="{AB9FB5C9-6ACA-4403-B431-59FE14E50436}" destId="{2568E9AE-F7BF-43CD-BA1F-1D656A3DD3E4}" srcOrd="2" destOrd="0" presId="urn:microsoft.com/office/officeart/2018/2/layout/IconCircleList"/>
    <dgm:cxn modelId="{AD2FC619-8764-4463-B955-3C3EE887F5B7}" type="presParOf" srcId="{AB9FB5C9-6ACA-4403-B431-59FE14E50436}" destId="{1D24E98E-1523-4A03-8A18-1BCC3DBE4C0D}" srcOrd="3" destOrd="0" presId="urn:microsoft.com/office/officeart/2018/2/layout/IconCircleList"/>
    <dgm:cxn modelId="{CC541C83-3DC9-4372-9E0F-ECBB28AF4E64}" type="presParOf" srcId="{B3C79E34-2D4D-4240-A002-9AABA1847776}" destId="{9007E7E4-1D11-4B5E-AE72-91DAEA05B96A}" srcOrd="3" destOrd="0" presId="urn:microsoft.com/office/officeart/2018/2/layout/IconCircleList"/>
    <dgm:cxn modelId="{2C773DC7-E242-4916-BEB1-42988B220FE6}" type="presParOf" srcId="{B3C79E34-2D4D-4240-A002-9AABA1847776}" destId="{DE5166CF-485C-4101-AD45-488EB2FF60B8}" srcOrd="4" destOrd="0" presId="urn:microsoft.com/office/officeart/2018/2/layout/IconCircleList"/>
    <dgm:cxn modelId="{C0FEDE0B-7043-4BC3-8D8D-B0317A6FB0C8}" type="presParOf" srcId="{DE5166CF-485C-4101-AD45-488EB2FF60B8}" destId="{F40106E2-3960-4887-B1B4-5579A9AE418B}" srcOrd="0" destOrd="0" presId="urn:microsoft.com/office/officeart/2018/2/layout/IconCircleList"/>
    <dgm:cxn modelId="{D6FB0E82-A040-48A0-915D-A53B8BEC9D9B}" type="presParOf" srcId="{DE5166CF-485C-4101-AD45-488EB2FF60B8}" destId="{D613D6CA-3C1A-4BEC-8185-2D412FA17677}" srcOrd="1" destOrd="0" presId="urn:microsoft.com/office/officeart/2018/2/layout/IconCircleList"/>
    <dgm:cxn modelId="{A37ED5FA-51E3-4108-A633-70CADB41F6A1}" type="presParOf" srcId="{DE5166CF-485C-4101-AD45-488EB2FF60B8}" destId="{25B7DCD4-9817-4DF7-BA0F-146580AD26CC}" srcOrd="2" destOrd="0" presId="urn:microsoft.com/office/officeart/2018/2/layout/IconCircleList"/>
    <dgm:cxn modelId="{0C256614-F7D9-4F50-AF64-3E7E02DFB413}" type="presParOf" srcId="{DE5166CF-485C-4101-AD45-488EB2FF60B8}" destId="{B0D6BEAA-4B32-433F-960D-BA180DCA94BA}" srcOrd="3" destOrd="0" presId="urn:microsoft.com/office/officeart/2018/2/layout/IconCircleList"/>
    <dgm:cxn modelId="{D071EF02-E4BD-4D4E-9A7B-FC398735C7DA}" type="presParOf" srcId="{B3C79E34-2D4D-4240-A002-9AABA1847776}" destId="{63B86520-28C6-47D4-B049-C65465FA5498}" srcOrd="5" destOrd="0" presId="urn:microsoft.com/office/officeart/2018/2/layout/IconCircleList"/>
    <dgm:cxn modelId="{D7327C2F-79CE-4CB5-83B1-0AEE0E2485CA}" type="presParOf" srcId="{B3C79E34-2D4D-4240-A002-9AABA1847776}" destId="{6C0737D8-F3B8-452D-BB0D-9C14BDEAD382}" srcOrd="6" destOrd="0" presId="urn:microsoft.com/office/officeart/2018/2/layout/IconCircleList"/>
    <dgm:cxn modelId="{17191B30-C1DD-4922-A12E-05AD339A8EF8}" type="presParOf" srcId="{6C0737D8-F3B8-452D-BB0D-9C14BDEAD382}" destId="{B8305077-E1EB-4D8D-8129-2E1EE294B490}" srcOrd="0" destOrd="0" presId="urn:microsoft.com/office/officeart/2018/2/layout/IconCircleList"/>
    <dgm:cxn modelId="{4110E5F6-4EC2-41DC-AC2E-99B4714A20CA}" type="presParOf" srcId="{6C0737D8-F3B8-452D-BB0D-9C14BDEAD382}" destId="{2FD6C155-1405-4C77-9B26-E9D2DF55F38F}" srcOrd="1" destOrd="0" presId="urn:microsoft.com/office/officeart/2018/2/layout/IconCircleList"/>
    <dgm:cxn modelId="{D3A4A721-4ED8-4716-A2C8-9623D58F2B9A}" type="presParOf" srcId="{6C0737D8-F3B8-452D-BB0D-9C14BDEAD382}" destId="{609D151B-5BE4-4A09-B4D5-600B2B072C8E}" srcOrd="2" destOrd="0" presId="urn:microsoft.com/office/officeart/2018/2/layout/IconCircleList"/>
    <dgm:cxn modelId="{27E3347B-25B0-44B5-A536-2686907D8C07}" type="presParOf" srcId="{6C0737D8-F3B8-452D-BB0D-9C14BDEAD382}" destId="{A530FB86-4A42-4BC5-ADD5-BAA0BD29D83A}" srcOrd="3" destOrd="0" presId="urn:microsoft.com/office/officeart/2018/2/layout/IconCircl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C879CAA-EB92-4C83-BA78-06FEEC093270}"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1B7D28C6-16CC-4977-B105-735CC7191A27}">
      <dgm:prSet custT="1"/>
      <dgm:spPr/>
      <dgm:t>
        <a:bodyPr/>
        <a:lstStyle/>
        <a:p>
          <a:r>
            <a:rPr lang="en-US" sz="2000" dirty="0">
              <a:latin typeface="Neue Haas Grotesk Text Pro"/>
            </a:rPr>
            <a:t>Retain Muscle Mass</a:t>
          </a:r>
        </a:p>
      </dgm:t>
    </dgm:pt>
    <dgm:pt modelId="{EE453288-8B31-4CBB-AEE8-5DD3AF6E48FF}" type="parTrans" cxnId="{6682126F-9D87-4563-8E6B-D88B2788863C}">
      <dgm:prSet/>
      <dgm:spPr/>
      <dgm:t>
        <a:bodyPr/>
        <a:lstStyle/>
        <a:p>
          <a:endParaRPr lang="en-US"/>
        </a:p>
      </dgm:t>
    </dgm:pt>
    <dgm:pt modelId="{A8D09D13-FEF2-459E-9467-FEFADDA89139}" type="sibTrans" cxnId="{6682126F-9D87-4563-8E6B-D88B2788863C}">
      <dgm:prSet/>
      <dgm:spPr/>
      <dgm:t>
        <a:bodyPr/>
        <a:lstStyle/>
        <a:p>
          <a:endParaRPr lang="en-US"/>
        </a:p>
      </dgm:t>
    </dgm:pt>
    <dgm:pt modelId="{6C8C4AC8-3801-409C-9506-632C28384AB8}">
      <dgm:prSet custT="1"/>
      <dgm:spPr/>
      <dgm:t>
        <a:bodyPr/>
        <a:lstStyle/>
        <a:p>
          <a:r>
            <a:rPr lang="en-US" sz="1600" dirty="0">
              <a:latin typeface="Neue Haas Grotesk Text Pro"/>
            </a:rPr>
            <a:t>Reduce the  frequency of injection or additional health benefits beyond weight loss.</a:t>
          </a:r>
        </a:p>
      </dgm:t>
    </dgm:pt>
    <dgm:pt modelId="{759B526B-FBA2-4680-9F5E-0186D83292C2}" type="parTrans" cxnId="{C66D17B0-030D-4049-970C-84B303E0E5A3}">
      <dgm:prSet/>
      <dgm:spPr/>
      <dgm:t>
        <a:bodyPr/>
        <a:lstStyle/>
        <a:p>
          <a:endParaRPr lang="en-US"/>
        </a:p>
      </dgm:t>
    </dgm:pt>
    <dgm:pt modelId="{34016CD3-781B-4BA7-A160-F001234E899F}" type="sibTrans" cxnId="{C66D17B0-030D-4049-970C-84B303E0E5A3}">
      <dgm:prSet/>
      <dgm:spPr/>
      <dgm:t>
        <a:bodyPr/>
        <a:lstStyle/>
        <a:p>
          <a:endParaRPr lang="en-US"/>
        </a:p>
      </dgm:t>
    </dgm:pt>
    <dgm:pt modelId="{4335E206-D4C5-47A8-ADCC-B957979B27F2}">
      <dgm:prSet custT="1"/>
      <dgm:spPr/>
      <dgm:t>
        <a:bodyPr/>
        <a:lstStyle/>
        <a:p>
          <a:r>
            <a:rPr lang="en-US" sz="2000" dirty="0">
              <a:latin typeface="Neue Haas Grotesk Text Pro"/>
            </a:rPr>
            <a:t>Affordable Cost</a:t>
          </a:r>
        </a:p>
      </dgm:t>
    </dgm:pt>
    <dgm:pt modelId="{637EC51B-8073-4D67-804F-85671943A38A}" type="parTrans" cxnId="{6E6B6BF8-86A2-4E26-88B9-5A25D423E32A}">
      <dgm:prSet/>
      <dgm:spPr/>
      <dgm:t>
        <a:bodyPr/>
        <a:lstStyle/>
        <a:p>
          <a:endParaRPr lang="en-US"/>
        </a:p>
      </dgm:t>
    </dgm:pt>
    <dgm:pt modelId="{83FAD8FD-5327-4E35-809B-991E35A15CA2}" type="sibTrans" cxnId="{6E6B6BF8-86A2-4E26-88B9-5A25D423E32A}">
      <dgm:prSet/>
      <dgm:spPr/>
      <dgm:t>
        <a:bodyPr/>
        <a:lstStyle/>
        <a:p>
          <a:endParaRPr lang="en-US"/>
        </a:p>
      </dgm:t>
    </dgm:pt>
    <dgm:pt modelId="{20A9122B-562C-41EF-80DB-EFD52B95F4F1}">
      <dgm:prSet custT="1"/>
      <dgm:spPr/>
      <dgm:t>
        <a:bodyPr/>
        <a:lstStyle/>
        <a:p>
          <a:r>
            <a:rPr lang="en-US" sz="2000" dirty="0">
              <a:latin typeface="Neue Haas Grotesk Text Pro"/>
            </a:rPr>
            <a:t>Increase in Sales Revenue</a:t>
          </a:r>
        </a:p>
      </dgm:t>
    </dgm:pt>
    <dgm:pt modelId="{99DB7408-3F3A-4A85-9568-E9BC4734E887}" type="parTrans" cxnId="{6A985DEC-8ACB-49C6-B255-046F33964C38}">
      <dgm:prSet/>
      <dgm:spPr/>
      <dgm:t>
        <a:bodyPr/>
        <a:lstStyle/>
        <a:p>
          <a:endParaRPr lang="en-US"/>
        </a:p>
      </dgm:t>
    </dgm:pt>
    <dgm:pt modelId="{17F0724F-4EE3-45D8-ACEF-CE48D0321B7E}" type="sibTrans" cxnId="{6A985DEC-8ACB-49C6-B255-046F33964C38}">
      <dgm:prSet/>
      <dgm:spPr/>
      <dgm:t>
        <a:bodyPr/>
        <a:lstStyle/>
        <a:p>
          <a:endParaRPr lang="en-US"/>
        </a:p>
      </dgm:t>
    </dgm:pt>
    <dgm:pt modelId="{4A957808-8FD5-4345-B45C-70A02B4FA09C}">
      <dgm:prSet/>
      <dgm:spPr/>
      <dgm:t>
        <a:bodyPr/>
        <a:lstStyle/>
        <a:p>
          <a:r>
            <a:rPr lang="en-US" dirty="0">
              <a:latin typeface="Neue Haas Grotesk Text Pro"/>
            </a:rPr>
            <a:t>Side Effects: stomach paralysis, pancreatitis and bowl obstructions (Seal, 2025).</a:t>
          </a:r>
        </a:p>
      </dgm:t>
    </dgm:pt>
    <dgm:pt modelId="{736C22F0-1A25-416D-B002-4A8A29E941FF}" type="parTrans" cxnId="{EABE0B01-0457-4A75-B5B5-1B213879564C}">
      <dgm:prSet/>
      <dgm:spPr/>
      <dgm:t>
        <a:bodyPr/>
        <a:lstStyle/>
        <a:p>
          <a:endParaRPr lang="en-US"/>
        </a:p>
      </dgm:t>
    </dgm:pt>
    <dgm:pt modelId="{0980EBDF-008B-48D2-8012-15C3993E7386}" type="sibTrans" cxnId="{EABE0B01-0457-4A75-B5B5-1B213879564C}">
      <dgm:prSet/>
      <dgm:spPr/>
      <dgm:t>
        <a:bodyPr/>
        <a:lstStyle/>
        <a:p>
          <a:endParaRPr lang="en-US"/>
        </a:p>
      </dgm:t>
    </dgm:pt>
    <dgm:pt modelId="{E9BB513A-D902-411C-9C82-2E6205D0F0FD}">
      <dgm:prSet custT="1"/>
      <dgm:spPr/>
      <dgm:t>
        <a:bodyPr/>
        <a:lstStyle/>
        <a:p>
          <a:r>
            <a:rPr lang="en-US" sz="2000" dirty="0">
              <a:latin typeface="Neue Haas Grotesk Text Pro"/>
            </a:rPr>
            <a:t>Lead to Medical Emergencies</a:t>
          </a:r>
        </a:p>
      </dgm:t>
    </dgm:pt>
    <dgm:pt modelId="{3E7EA29E-DEEA-435B-94D1-4327D8E3D94D}" type="parTrans" cxnId="{BAE4D5E9-7312-47A1-A7DF-F1189145C6A5}">
      <dgm:prSet/>
      <dgm:spPr/>
      <dgm:t>
        <a:bodyPr/>
        <a:lstStyle/>
        <a:p>
          <a:endParaRPr lang="en-US"/>
        </a:p>
      </dgm:t>
    </dgm:pt>
    <dgm:pt modelId="{9D4DDCBA-DBB2-4AFA-B312-07A13A5562A0}" type="sibTrans" cxnId="{BAE4D5E9-7312-47A1-A7DF-F1189145C6A5}">
      <dgm:prSet/>
      <dgm:spPr/>
      <dgm:t>
        <a:bodyPr/>
        <a:lstStyle/>
        <a:p>
          <a:endParaRPr lang="en-US"/>
        </a:p>
      </dgm:t>
    </dgm:pt>
    <dgm:pt modelId="{B4C4A1DE-3919-443D-BAAE-80CD4D5E111A}">
      <dgm:prSet custT="1"/>
      <dgm:spPr/>
      <dgm:t>
        <a:bodyPr/>
        <a:lstStyle/>
        <a:p>
          <a:r>
            <a:rPr lang="en-US" sz="1600" dirty="0">
              <a:latin typeface="Neue Haas Grotesk Text Pro"/>
            </a:rPr>
            <a:t>Solution: provide safe medication when used consistently with product labeling (Teng, 2024).</a:t>
          </a:r>
        </a:p>
      </dgm:t>
    </dgm:pt>
    <dgm:pt modelId="{CF04DD26-9B8C-442B-978E-9CEA00C1A8BC}" type="parTrans" cxnId="{2F6C44D3-CC63-4923-B66B-770009711F4C}">
      <dgm:prSet/>
      <dgm:spPr/>
      <dgm:t>
        <a:bodyPr/>
        <a:lstStyle/>
        <a:p>
          <a:endParaRPr lang="en-US"/>
        </a:p>
      </dgm:t>
    </dgm:pt>
    <dgm:pt modelId="{0D0ECA97-7366-4DE2-BCAF-66583D3C0848}" type="sibTrans" cxnId="{2F6C44D3-CC63-4923-B66B-770009711F4C}">
      <dgm:prSet/>
      <dgm:spPr/>
      <dgm:t>
        <a:bodyPr/>
        <a:lstStyle/>
        <a:p>
          <a:endParaRPr lang="en-US"/>
        </a:p>
      </dgm:t>
    </dgm:pt>
    <dgm:pt modelId="{1693B3C4-A9A3-4F99-A1E7-E8211C533177}" type="pres">
      <dgm:prSet presAssocID="{4C879CAA-EB92-4C83-BA78-06FEEC093270}" presName="root" presStyleCnt="0">
        <dgm:presLayoutVars>
          <dgm:dir/>
          <dgm:resizeHandles val="exact"/>
        </dgm:presLayoutVars>
      </dgm:prSet>
      <dgm:spPr/>
    </dgm:pt>
    <dgm:pt modelId="{47C7724F-103E-4272-845B-95A1F5FA80A5}" type="pres">
      <dgm:prSet presAssocID="{1B7D28C6-16CC-4977-B105-735CC7191A27}" presName="compNode" presStyleCnt="0"/>
      <dgm:spPr/>
    </dgm:pt>
    <dgm:pt modelId="{3195045B-1AA3-4717-94C0-C284593E82A6}" type="pres">
      <dgm:prSet presAssocID="{1B7D28C6-16CC-4977-B105-735CC7191A27}"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umbbell"/>
        </a:ext>
      </dgm:extLst>
    </dgm:pt>
    <dgm:pt modelId="{A814D5D4-B731-4AED-AAF5-6E709EA28B45}" type="pres">
      <dgm:prSet presAssocID="{1B7D28C6-16CC-4977-B105-735CC7191A27}" presName="spaceRect" presStyleCnt="0"/>
      <dgm:spPr/>
    </dgm:pt>
    <dgm:pt modelId="{974A3D5E-0367-4593-8350-9549AB83DE30}" type="pres">
      <dgm:prSet presAssocID="{1B7D28C6-16CC-4977-B105-735CC7191A27}" presName="textRect" presStyleLbl="revTx" presStyleIdx="0" presStyleCnt="7">
        <dgm:presLayoutVars>
          <dgm:chMax val="1"/>
          <dgm:chPref val="1"/>
        </dgm:presLayoutVars>
      </dgm:prSet>
      <dgm:spPr/>
    </dgm:pt>
    <dgm:pt modelId="{C59C03BF-8D09-4A3F-B66F-75FCE957C4B6}" type="pres">
      <dgm:prSet presAssocID="{A8D09D13-FEF2-459E-9467-FEFADDA89139}" presName="sibTrans" presStyleCnt="0"/>
      <dgm:spPr/>
    </dgm:pt>
    <dgm:pt modelId="{45EF3DE6-4647-4295-AB05-16278366ADEC}" type="pres">
      <dgm:prSet presAssocID="{6C8C4AC8-3801-409C-9506-632C28384AB8}" presName="compNode" presStyleCnt="0"/>
      <dgm:spPr/>
    </dgm:pt>
    <dgm:pt modelId="{FFF1DA67-80C3-4309-88FA-694990EE5B91}" type="pres">
      <dgm:prSet presAssocID="{6C8C4AC8-3801-409C-9506-632C28384AB8}"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cale"/>
        </a:ext>
      </dgm:extLst>
    </dgm:pt>
    <dgm:pt modelId="{6803B2CB-446C-46D0-8F72-4269BC9B8141}" type="pres">
      <dgm:prSet presAssocID="{6C8C4AC8-3801-409C-9506-632C28384AB8}" presName="spaceRect" presStyleCnt="0"/>
      <dgm:spPr/>
    </dgm:pt>
    <dgm:pt modelId="{26773A83-670F-4EC6-9257-FDDEEBE7A81C}" type="pres">
      <dgm:prSet presAssocID="{6C8C4AC8-3801-409C-9506-632C28384AB8}" presName="textRect" presStyleLbl="revTx" presStyleIdx="1" presStyleCnt="7">
        <dgm:presLayoutVars>
          <dgm:chMax val="1"/>
          <dgm:chPref val="1"/>
        </dgm:presLayoutVars>
      </dgm:prSet>
      <dgm:spPr/>
    </dgm:pt>
    <dgm:pt modelId="{4209E643-C55B-4B17-909E-7ADF86232943}" type="pres">
      <dgm:prSet presAssocID="{34016CD3-781B-4BA7-A160-F001234E899F}" presName="sibTrans" presStyleCnt="0"/>
      <dgm:spPr/>
    </dgm:pt>
    <dgm:pt modelId="{A0FA8A2B-02B6-44D2-A58D-C92D9F7C2E45}" type="pres">
      <dgm:prSet presAssocID="{4335E206-D4C5-47A8-ADCC-B957979B27F2}" presName="compNode" presStyleCnt="0"/>
      <dgm:spPr/>
    </dgm:pt>
    <dgm:pt modelId="{EE309DF0-1F17-44D1-B548-3FFFFCB0CB9E}" type="pres">
      <dgm:prSet presAssocID="{4335E206-D4C5-47A8-ADCC-B957979B27F2}"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ney"/>
        </a:ext>
      </dgm:extLst>
    </dgm:pt>
    <dgm:pt modelId="{04BA0DB4-370F-4843-AAFB-4053F5F93953}" type="pres">
      <dgm:prSet presAssocID="{4335E206-D4C5-47A8-ADCC-B957979B27F2}" presName="spaceRect" presStyleCnt="0"/>
      <dgm:spPr/>
    </dgm:pt>
    <dgm:pt modelId="{9CF79B8C-E632-48E2-88FD-D2EF5FF43E49}" type="pres">
      <dgm:prSet presAssocID="{4335E206-D4C5-47A8-ADCC-B957979B27F2}" presName="textRect" presStyleLbl="revTx" presStyleIdx="2" presStyleCnt="7">
        <dgm:presLayoutVars>
          <dgm:chMax val="1"/>
          <dgm:chPref val="1"/>
        </dgm:presLayoutVars>
      </dgm:prSet>
      <dgm:spPr/>
    </dgm:pt>
    <dgm:pt modelId="{64A1EF16-3FA6-4133-BB80-7BF266D2792B}" type="pres">
      <dgm:prSet presAssocID="{83FAD8FD-5327-4E35-809B-991E35A15CA2}" presName="sibTrans" presStyleCnt="0"/>
      <dgm:spPr/>
    </dgm:pt>
    <dgm:pt modelId="{194C9E9F-DCFC-4A46-9B2A-C3D9899AE0A7}" type="pres">
      <dgm:prSet presAssocID="{20A9122B-562C-41EF-80DB-EFD52B95F4F1}" presName="compNode" presStyleCnt="0"/>
      <dgm:spPr/>
    </dgm:pt>
    <dgm:pt modelId="{1A05702B-7A9F-46CF-8C9D-D835B114EF59}" type="pres">
      <dgm:prSet presAssocID="{20A9122B-562C-41EF-80DB-EFD52B95F4F1}"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Upward trend"/>
        </a:ext>
      </dgm:extLst>
    </dgm:pt>
    <dgm:pt modelId="{E7420960-74B8-415A-9899-DCABBB5EF3B9}" type="pres">
      <dgm:prSet presAssocID="{20A9122B-562C-41EF-80DB-EFD52B95F4F1}" presName="spaceRect" presStyleCnt="0"/>
      <dgm:spPr/>
    </dgm:pt>
    <dgm:pt modelId="{9331ED53-24FA-4514-9194-D460B26EAC33}" type="pres">
      <dgm:prSet presAssocID="{20A9122B-562C-41EF-80DB-EFD52B95F4F1}" presName="textRect" presStyleLbl="revTx" presStyleIdx="3" presStyleCnt="7">
        <dgm:presLayoutVars>
          <dgm:chMax val="1"/>
          <dgm:chPref val="1"/>
        </dgm:presLayoutVars>
      </dgm:prSet>
      <dgm:spPr/>
    </dgm:pt>
    <dgm:pt modelId="{5D61BD92-034F-408C-BC0B-4C369B40ACBF}" type="pres">
      <dgm:prSet presAssocID="{17F0724F-4EE3-45D8-ACEF-CE48D0321B7E}" presName="sibTrans" presStyleCnt="0"/>
      <dgm:spPr/>
    </dgm:pt>
    <dgm:pt modelId="{D7BAECD7-EF49-4BBE-9866-FC8F8A1F4A84}" type="pres">
      <dgm:prSet presAssocID="{4A957808-8FD5-4345-B45C-70A02B4FA09C}" presName="compNode" presStyleCnt="0"/>
      <dgm:spPr/>
    </dgm:pt>
    <dgm:pt modelId="{BF40DB76-86EA-4F38-981C-00F7EED4C660}" type="pres">
      <dgm:prSet presAssocID="{4A957808-8FD5-4345-B45C-70A02B4FA09C}"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tomach"/>
        </a:ext>
      </dgm:extLst>
    </dgm:pt>
    <dgm:pt modelId="{FF6F668A-D709-4362-8917-8C374235F755}" type="pres">
      <dgm:prSet presAssocID="{4A957808-8FD5-4345-B45C-70A02B4FA09C}" presName="spaceRect" presStyleCnt="0"/>
      <dgm:spPr/>
    </dgm:pt>
    <dgm:pt modelId="{0D6D8F9C-4B3D-4BBA-87B2-EBF8800700B0}" type="pres">
      <dgm:prSet presAssocID="{4A957808-8FD5-4345-B45C-70A02B4FA09C}" presName="textRect" presStyleLbl="revTx" presStyleIdx="4" presStyleCnt="7">
        <dgm:presLayoutVars>
          <dgm:chMax val="1"/>
          <dgm:chPref val="1"/>
        </dgm:presLayoutVars>
      </dgm:prSet>
      <dgm:spPr/>
    </dgm:pt>
    <dgm:pt modelId="{9BD76371-0464-4373-B468-2D8C3DF9621F}" type="pres">
      <dgm:prSet presAssocID="{0980EBDF-008B-48D2-8012-15C3993E7386}" presName="sibTrans" presStyleCnt="0"/>
      <dgm:spPr/>
    </dgm:pt>
    <dgm:pt modelId="{FAFDF663-B3FB-4D67-A60A-5301E09B3728}" type="pres">
      <dgm:prSet presAssocID="{E9BB513A-D902-411C-9C82-2E6205D0F0FD}" presName="compNode" presStyleCnt="0"/>
      <dgm:spPr/>
    </dgm:pt>
    <dgm:pt modelId="{A2E48127-1288-42E7-A2A9-4978C4EAD931}" type="pres">
      <dgm:prSet presAssocID="{E9BB513A-D902-411C-9C82-2E6205D0F0FD}"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Medical"/>
        </a:ext>
      </dgm:extLst>
    </dgm:pt>
    <dgm:pt modelId="{13675D91-6A0A-4A3D-BBAF-7284A4F0853D}" type="pres">
      <dgm:prSet presAssocID="{E9BB513A-D902-411C-9C82-2E6205D0F0FD}" presName="spaceRect" presStyleCnt="0"/>
      <dgm:spPr/>
    </dgm:pt>
    <dgm:pt modelId="{1BF5B6E0-45B6-4299-AA57-36EAE8CAC678}" type="pres">
      <dgm:prSet presAssocID="{E9BB513A-D902-411C-9C82-2E6205D0F0FD}" presName="textRect" presStyleLbl="revTx" presStyleIdx="5" presStyleCnt="7">
        <dgm:presLayoutVars>
          <dgm:chMax val="1"/>
          <dgm:chPref val="1"/>
        </dgm:presLayoutVars>
      </dgm:prSet>
      <dgm:spPr/>
    </dgm:pt>
    <dgm:pt modelId="{66C75B21-019C-4746-BCAF-1EACE5095EA9}" type="pres">
      <dgm:prSet presAssocID="{9D4DDCBA-DBB2-4AFA-B312-07A13A5562A0}" presName="sibTrans" presStyleCnt="0"/>
      <dgm:spPr/>
    </dgm:pt>
    <dgm:pt modelId="{A5C2FEE6-9E44-4411-B38F-9E26048D549A}" type="pres">
      <dgm:prSet presAssocID="{B4C4A1DE-3919-443D-BAAE-80CD4D5E111A}" presName="compNode" presStyleCnt="0"/>
      <dgm:spPr/>
    </dgm:pt>
    <dgm:pt modelId="{E982571E-EA3D-46C3-A174-39E8B1C9DC6E}" type="pres">
      <dgm:prSet presAssocID="{B4C4A1DE-3919-443D-BAAE-80CD4D5E111A}"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Medicine"/>
        </a:ext>
      </dgm:extLst>
    </dgm:pt>
    <dgm:pt modelId="{33C83DFE-3ABB-409E-AADC-F23942EC76E9}" type="pres">
      <dgm:prSet presAssocID="{B4C4A1DE-3919-443D-BAAE-80CD4D5E111A}" presName="spaceRect" presStyleCnt="0"/>
      <dgm:spPr/>
    </dgm:pt>
    <dgm:pt modelId="{B731FB57-7584-423A-94BB-6D30734591C6}" type="pres">
      <dgm:prSet presAssocID="{B4C4A1DE-3919-443D-BAAE-80CD4D5E111A}" presName="textRect" presStyleLbl="revTx" presStyleIdx="6" presStyleCnt="7">
        <dgm:presLayoutVars>
          <dgm:chMax val="1"/>
          <dgm:chPref val="1"/>
        </dgm:presLayoutVars>
      </dgm:prSet>
      <dgm:spPr/>
    </dgm:pt>
  </dgm:ptLst>
  <dgm:cxnLst>
    <dgm:cxn modelId="{EABE0B01-0457-4A75-B5B5-1B213879564C}" srcId="{4C879CAA-EB92-4C83-BA78-06FEEC093270}" destId="{4A957808-8FD5-4345-B45C-70A02B4FA09C}" srcOrd="4" destOrd="0" parTransId="{736C22F0-1A25-416D-B002-4A8A29E941FF}" sibTransId="{0980EBDF-008B-48D2-8012-15C3993E7386}"/>
    <dgm:cxn modelId="{65EB2F19-7C10-4FFD-8093-794B9B0FACBD}" type="presOf" srcId="{4335E206-D4C5-47A8-ADCC-B957979B27F2}" destId="{9CF79B8C-E632-48E2-88FD-D2EF5FF43E49}" srcOrd="0" destOrd="0" presId="urn:microsoft.com/office/officeart/2018/2/layout/IconLabelList"/>
    <dgm:cxn modelId="{A857CE36-1B2A-49C0-AD4A-1D93E34F639D}" type="presOf" srcId="{6C8C4AC8-3801-409C-9506-632C28384AB8}" destId="{26773A83-670F-4EC6-9257-FDDEEBE7A81C}" srcOrd="0" destOrd="0" presId="urn:microsoft.com/office/officeart/2018/2/layout/IconLabelList"/>
    <dgm:cxn modelId="{A8C46B41-0384-42DE-8802-F8C56934E522}" type="presOf" srcId="{4C879CAA-EB92-4C83-BA78-06FEEC093270}" destId="{1693B3C4-A9A3-4F99-A1E7-E8211C533177}" srcOrd="0" destOrd="0" presId="urn:microsoft.com/office/officeart/2018/2/layout/IconLabelList"/>
    <dgm:cxn modelId="{4868BB6B-CFE3-4849-99BC-ECCE864798AD}" type="presOf" srcId="{4A957808-8FD5-4345-B45C-70A02B4FA09C}" destId="{0D6D8F9C-4B3D-4BBA-87B2-EBF8800700B0}" srcOrd="0" destOrd="0" presId="urn:microsoft.com/office/officeart/2018/2/layout/IconLabelList"/>
    <dgm:cxn modelId="{6682126F-9D87-4563-8E6B-D88B2788863C}" srcId="{4C879CAA-EB92-4C83-BA78-06FEEC093270}" destId="{1B7D28C6-16CC-4977-B105-735CC7191A27}" srcOrd="0" destOrd="0" parTransId="{EE453288-8B31-4CBB-AEE8-5DD3AF6E48FF}" sibTransId="{A8D09D13-FEF2-459E-9467-FEFADDA89139}"/>
    <dgm:cxn modelId="{DA0C8882-1AE7-49D6-909A-06ACE90C5BE8}" type="presOf" srcId="{E9BB513A-D902-411C-9C82-2E6205D0F0FD}" destId="{1BF5B6E0-45B6-4299-AA57-36EAE8CAC678}" srcOrd="0" destOrd="0" presId="urn:microsoft.com/office/officeart/2018/2/layout/IconLabelList"/>
    <dgm:cxn modelId="{C66D17B0-030D-4049-970C-84B303E0E5A3}" srcId="{4C879CAA-EB92-4C83-BA78-06FEEC093270}" destId="{6C8C4AC8-3801-409C-9506-632C28384AB8}" srcOrd="1" destOrd="0" parTransId="{759B526B-FBA2-4680-9F5E-0186D83292C2}" sibTransId="{34016CD3-781B-4BA7-A160-F001234E899F}"/>
    <dgm:cxn modelId="{06D20BBA-4192-48C6-98D4-A99520F5ACA4}" type="presOf" srcId="{1B7D28C6-16CC-4977-B105-735CC7191A27}" destId="{974A3D5E-0367-4593-8350-9549AB83DE30}" srcOrd="0" destOrd="0" presId="urn:microsoft.com/office/officeart/2018/2/layout/IconLabelList"/>
    <dgm:cxn modelId="{2F6C44D3-CC63-4923-B66B-770009711F4C}" srcId="{4C879CAA-EB92-4C83-BA78-06FEEC093270}" destId="{B4C4A1DE-3919-443D-BAAE-80CD4D5E111A}" srcOrd="6" destOrd="0" parTransId="{CF04DD26-9B8C-442B-978E-9CEA00C1A8BC}" sibTransId="{0D0ECA97-7366-4DE2-BCAF-66583D3C0848}"/>
    <dgm:cxn modelId="{407A2FD9-36A6-475A-B378-6D9FA7196F3D}" type="presOf" srcId="{20A9122B-562C-41EF-80DB-EFD52B95F4F1}" destId="{9331ED53-24FA-4514-9194-D460B26EAC33}" srcOrd="0" destOrd="0" presId="urn:microsoft.com/office/officeart/2018/2/layout/IconLabelList"/>
    <dgm:cxn modelId="{699159E5-6638-4AE6-9D59-E037235C3C80}" type="presOf" srcId="{B4C4A1DE-3919-443D-BAAE-80CD4D5E111A}" destId="{B731FB57-7584-423A-94BB-6D30734591C6}" srcOrd="0" destOrd="0" presId="urn:microsoft.com/office/officeart/2018/2/layout/IconLabelList"/>
    <dgm:cxn modelId="{BAE4D5E9-7312-47A1-A7DF-F1189145C6A5}" srcId="{4C879CAA-EB92-4C83-BA78-06FEEC093270}" destId="{E9BB513A-D902-411C-9C82-2E6205D0F0FD}" srcOrd="5" destOrd="0" parTransId="{3E7EA29E-DEEA-435B-94D1-4327D8E3D94D}" sibTransId="{9D4DDCBA-DBB2-4AFA-B312-07A13A5562A0}"/>
    <dgm:cxn modelId="{6A985DEC-8ACB-49C6-B255-046F33964C38}" srcId="{4C879CAA-EB92-4C83-BA78-06FEEC093270}" destId="{20A9122B-562C-41EF-80DB-EFD52B95F4F1}" srcOrd="3" destOrd="0" parTransId="{99DB7408-3F3A-4A85-9568-E9BC4734E887}" sibTransId="{17F0724F-4EE3-45D8-ACEF-CE48D0321B7E}"/>
    <dgm:cxn modelId="{6E6B6BF8-86A2-4E26-88B9-5A25D423E32A}" srcId="{4C879CAA-EB92-4C83-BA78-06FEEC093270}" destId="{4335E206-D4C5-47A8-ADCC-B957979B27F2}" srcOrd="2" destOrd="0" parTransId="{637EC51B-8073-4D67-804F-85671943A38A}" sibTransId="{83FAD8FD-5327-4E35-809B-991E35A15CA2}"/>
    <dgm:cxn modelId="{372FF698-7C76-43FD-86CD-B2619B94DF16}" type="presParOf" srcId="{1693B3C4-A9A3-4F99-A1E7-E8211C533177}" destId="{47C7724F-103E-4272-845B-95A1F5FA80A5}" srcOrd="0" destOrd="0" presId="urn:microsoft.com/office/officeart/2018/2/layout/IconLabelList"/>
    <dgm:cxn modelId="{7C0933ED-8638-4FE3-B546-96F49860D037}" type="presParOf" srcId="{47C7724F-103E-4272-845B-95A1F5FA80A5}" destId="{3195045B-1AA3-4717-94C0-C284593E82A6}" srcOrd="0" destOrd="0" presId="urn:microsoft.com/office/officeart/2018/2/layout/IconLabelList"/>
    <dgm:cxn modelId="{AA855704-7B7F-42CF-AFDE-23EA4A47BAFB}" type="presParOf" srcId="{47C7724F-103E-4272-845B-95A1F5FA80A5}" destId="{A814D5D4-B731-4AED-AAF5-6E709EA28B45}" srcOrd="1" destOrd="0" presId="urn:microsoft.com/office/officeart/2018/2/layout/IconLabelList"/>
    <dgm:cxn modelId="{93203D81-3270-4FBB-9193-EBF65B08AA0C}" type="presParOf" srcId="{47C7724F-103E-4272-845B-95A1F5FA80A5}" destId="{974A3D5E-0367-4593-8350-9549AB83DE30}" srcOrd="2" destOrd="0" presId="urn:microsoft.com/office/officeart/2018/2/layout/IconLabelList"/>
    <dgm:cxn modelId="{6536519C-B9C9-4FE0-9080-702CAA38894E}" type="presParOf" srcId="{1693B3C4-A9A3-4F99-A1E7-E8211C533177}" destId="{C59C03BF-8D09-4A3F-B66F-75FCE957C4B6}" srcOrd="1" destOrd="0" presId="urn:microsoft.com/office/officeart/2018/2/layout/IconLabelList"/>
    <dgm:cxn modelId="{1F678C51-5A97-47E8-ABEE-8357CE1EB1A5}" type="presParOf" srcId="{1693B3C4-A9A3-4F99-A1E7-E8211C533177}" destId="{45EF3DE6-4647-4295-AB05-16278366ADEC}" srcOrd="2" destOrd="0" presId="urn:microsoft.com/office/officeart/2018/2/layout/IconLabelList"/>
    <dgm:cxn modelId="{B8FF7FFE-242C-4B35-9A54-1300868F3833}" type="presParOf" srcId="{45EF3DE6-4647-4295-AB05-16278366ADEC}" destId="{FFF1DA67-80C3-4309-88FA-694990EE5B91}" srcOrd="0" destOrd="0" presId="urn:microsoft.com/office/officeart/2018/2/layout/IconLabelList"/>
    <dgm:cxn modelId="{B8046824-391C-4B8A-BE55-223D4D370280}" type="presParOf" srcId="{45EF3DE6-4647-4295-AB05-16278366ADEC}" destId="{6803B2CB-446C-46D0-8F72-4269BC9B8141}" srcOrd="1" destOrd="0" presId="urn:microsoft.com/office/officeart/2018/2/layout/IconLabelList"/>
    <dgm:cxn modelId="{8B5C31BC-DA76-44AA-B0D2-399533ED3741}" type="presParOf" srcId="{45EF3DE6-4647-4295-AB05-16278366ADEC}" destId="{26773A83-670F-4EC6-9257-FDDEEBE7A81C}" srcOrd="2" destOrd="0" presId="urn:microsoft.com/office/officeart/2018/2/layout/IconLabelList"/>
    <dgm:cxn modelId="{831B2E67-DEBA-4CF9-83A1-5402E13FC83C}" type="presParOf" srcId="{1693B3C4-A9A3-4F99-A1E7-E8211C533177}" destId="{4209E643-C55B-4B17-909E-7ADF86232943}" srcOrd="3" destOrd="0" presId="urn:microsoft.com/office/officeart/2018/2/layout/IconLabelList"/>
    <dgm:cxn modelId="{030821FE-1AC2-48A9-9533-709A8D844745}" type="presParOf" srcId="{1693B3C4-A9A3-4F99-A1E7-E8211C533177}" destId="{A0FA8A2B-02B6-44D2-A58D-C92D9F7C2E45}" srcOrd="4" destOrd="0" presId="urn:microsoft.com/office/officeart/2018/2/layout/IconLabelList"/>
    <dgm:cxn modelId="{AE8E5A5F-5439-419B-9D56-5DF00CA2A861}" type="presParOf" srcId="{A0FA8A2B-02B6-44D2-A58D-C92D9F7C2E45}" destId="{EE309DF0-1F17-44D1-B548-3FFFFCB0CB9E}" srcOrd="0" destOrd="0" presId="urn:microsoft.com/office/officeart/2018/2/layout/IconLabelList"/>
    <dgm:cxn modelId="{C1A328F8-7B81-4004-A521-A5EAC1E3EA47}" type="presParOf" srcId="{A0FA8A2B-02B6-44D2-A58D-C92D9F7C2E45}" destId="{04BA0DB4-370F-4843-AAFB-4053F5F93953}" srcOrd="1" destOrd="0" presId="urn:microsoft.com/office/officeart/2018/2/layout/IconLabelList"/>
    <dgm:cxn modelId="{46E6B221-9EFB-4DA3-9881-1F25037110DE}" type="presParOf" srcId="{A0FA8A2B-02B6-44D2-A58D-C92D9F7C2E45}" destId="{9CF79B8C-E632-48E2-88FD-D2EF5FF43E49}" srcOrd="2" destOrd="0" presId="urn:microsoft.com/office/officeart/2018/2/layout/IconLabelList"/>
    <dgm:cxn modelId="{10FAB660-4329-4F93-962B-8561172586DA}" type="presParOf" srcId="{1693B3C4-A9A3-4F99-A1E7-E8211C533177}" destId="{64A1EF16-3FA6-4133-BB80-7BF266D2792B}" srcOrd="5" destOrd="0" presId="urn:microsoft.com/office/officeart/2018/2/layout/IconLabelList"/>
    <dgm:cxn modelId="{8A53B143-52E5-4BDA-9557-4D9B4A4745DD}" type="presParOf" srcId="{1693B3C4-A9A3-4F99-A1E7-E8211C533177}" destId="{194C9E9F-DCFC-4A46-9B2A-C3D9899AE0A7}" srcOrd="6" destOrd="0" presId="urn:microsoft.com/office/officeart/2018/2/layout/IconLabelList"/>
    <dgm:cxn modelId="{6729A042-D57B-4C63-B00E-496201E2BEED}" type="presParOf" srcId="{194C9E9F-DCFC-4A46-9B2A-C3D9899AE0A7}" destId="{1A05702B-7A9F-46CF-8C9D-D835B114EF59}" srcOrd="0" destOrd="0" presId="urn:microsoft.com/office/officeart/2018/2/layout/IconLabelList"/>
    <dgm:cxn modelId="{255C9B37-E8E9-43E1-A5BE-C4CCE48EB6BA}" type="presParOf" srcId="{194C9E9F-DCFC-4A46-9B2A-C3D9899AE0A7}" destId="{E7420960-74B8-415A-9899-DCABBB5EF3B9}" srcOrd="1" destOrd="0" presId="urn:microsoft.com/office/officeart/2018/2/layout/IconLabelList"/>
    <dgm:cxn modelId="{B8163FAB-FF9B-4E3D-9FA1-CEE539E3CD7F}" type="presParOf" srcId="{194C9E9F-DCFC-4A46-9B2A-C3D9899AE0A7}" destId="{9331ED53-24FA-4514-9194-D460B26EAC33}" srcOrd="2" destOrd="0" presId="urn:microsoft.com/office/officeart/2018/2/layout/IconLabelList"/>
    <dgm:cxn modelId="{40DF2F58-0149-4A78-B9D9-B64B7ACC0485}" type="presParOf" srcId="{1693B3C4-A9A3-4F99-A1E7-E8211C533177}" destId="{5D61BD92-034F-408C-BC0B-4C369B40ACBF}" srcOrd="7" destOrd="0" presId="urn:microsoft.com/office/officeart/2018/2/layout/IconLabelList"/>
    <dgm:cxn modelId="{CBB7BBB4-BFD9-4226-A897-7F4A52E37D51}" type="presParOf" srcId="{1693B3C4-A9A3-4F99-A1E7-E8211C533177}" destId="{D7BAECD7-EF49-4BBE-9866-FC8F8A1F4A84}" srcOrd="8" destOrd="0" presId="urn:microsoft.com/office/officeart/2018/2/layout/IconLabelList"/>
    <dgm:cxn modelId="{F3377DD9-1E14-47B3-9E68-E2F99CFE93A3}" type="presParOf" srcId="{D7BAECD7-EF49-4BBE-9866-FC8F8A1F4A84}" destId="{BF40DB76-86EA-4F38-981C-00F7EED4C660}" srcOrd="0" destOrd="0" presId="urn:microsoft.com/office/officeart/2018/2/layout/IconLabelList"/>
    <dgm:cxn modelId="{EB288F91-12CF-4BB2-B437-595067B75C22}" type="presParOf" srcId="{D7BAECD7-EF49-4BBE-9866-FC8F8A1F4A84}" destId="{FF6F668A-D709-4362-8917-8C374235F755}" srcOrd="1" destOrd="0" presId="urn:microsoft.com/office/officeart/2018/2/layout/IconLabelList"/>
    <dgm:cxn modelId="{DFB29FA1-6F65-4D26-B991-AB21B9F20863}" type="presParOf" srcId="{D7BAECD7-EF49-4BBE-9866-FC8F8A1F4A84}" destId="{0D6D8F9C-4B3D-4BBA-87B2-EBF8800700B0}" srcOrd="2" destOrd="0" presId="urn:microsoft.com/office/officeart/2018/2/layout/IconLabelList"/>
    <dgm:cxn modelId="{4FABE646-1CFC-488A-8B16-D7F2B3492BF6}" type="presParOf" srcId="{1693B3C4-A9A3-4F99-A1E7-E8211C533177}" destId="{9BD76371-0464-4373-B468-2D8C3DF9621F}" srcOrd="9" destOrd="0" presId="urn:microsoft.com/office/officeart/2018/2/layout/IconLabelList"/>
    <dgm:cxn modelId="{6CC202CD-5E70-4841-8417-A3DFAF78E9F4}" type="presParOf" srcId="{1693B3C4-A9A3-4F99-A1E7-E8211C533177}" destId="{FAFDF663-B3FB-4D67-A60A-5301E09B3728}" srcOrd="10" destOrd="0" presId="urn:microsoft.com/office/officeart/2018/2/layout/IconLabelList"/>
    <dgm:cxn modelId="{CE072C91-FD39-4BDD-99F8-D9474D647007}" type="presParOf" srcId="{FAFDF663-B3FB-4D67-A60A-5301E09B3728}" destId="{A2E48127-1288-42E7-A2A9-4978C4EAD931}" srcOrd="0" destOrd="0" presId="urn:microsoft.com/office/officeart/2018/2/layout/IconLabelList"/>
    <dgm:cxn modelId="{3C37E335-DD7C-41F3-8698-CE582F7B604E}" type="presParOf" srcId="{FAFDF663-B3FB-4D67-A60A-5301E09B3728}" destId="{13675D91-6A0A-4A3D-BBAF-7284A4F0853D}" srcOrd="1" destOrd="0" presId="urn:microsoft.com/office/officeart/2018/2/layout/IconLabelList"/>
    <dgm:cxn modelId="{FE02C2BB-55E9-4A0E-BF2D-39E3A7B5D308}" type="presParOf" srcId="{FAFDF663-B3FB-4D67-A60A-5301E09B3728}" destId="{1BF5B6E0-45B6-4299-AA57-36EAE8CAC678}" srcOrd="2" destOrd="0" presId="urn:microsoft.com/office/officeart/2018/2/layout/IconLabelList"/>
    <dgm:cxn modelId="{26CE3366-0F97-48CD-809C-C6C348525A8F}" type="presParOf" srcId="{1693B3C4-A9A3-4F99-A1E7-E8211C533177}" destId="{66C75B21-019C-4746-BCAF-1EACE5095EA9}" srcOrd="11" destOrd="0" presId="urn:microsoft.com/office/officeart/2018/2/layout/IconLabelList"/>
    <dgm:cxn modelId="{2EE22625-C278-4A06-BAD7-B261D90D512B}" type="presParOf" srcId="{1693B3C4-A9A3-4F99-A1E7-E8211C533177}" destId="{A5C2FEE6-9E44-4411-B38F-9E26048D549A}" srcOrd="12" destOrd="0" presId="urn:microsoft.com/office/officeart/2018/2/layout/IconLabelList"/>
    <dgm:cxn modelId="{AA8CDA84-41AF-485F-9DCF-9BC46265EF72}" type="presParOf" srcId="{A5C2FEE6-9E44-4411-B38F-9E26048D549A}" destId="{E982571E-EA3D-46C3-A174-39E8B1C9DC6E}" srcOrd="0" destOrd="0" presId="urn:microsoft.com/office/officeart/2018/2/layout/IconLabelList"/>
    <dgm:cxn modelId="{B9B6CFE6-3E23-4178-97CE-B4CDF1CA7FE6}" type="presParOf" srcId="{A5C2FEE6-9E44-4411-B38F-9E26048D549A}" destId="{33C83DFE-3ABB-409E-AADC-F23942EC76E9}" srcOrd="1" destOrd="0" presId="urn:microsoft.com/office/officeart/2018/2/layout/IconLabelList"/>
    <dgm:cxn modelId="{D64857B0-118B-49C9-959F-8F6BCE868BEE}" type="presParOf" srcId="{A5C2FEE6-9E44-4411-B38F-9E26048D549A}" destId="{B731FB57-7584-423A-94BB-6D30734591C6}"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3AD927-FDFE-48FB-A073-E98831949053}">
      <dsp:nvSpPr>
        <dsp:cNvPr id="0" name=""/>
        <dsp:cNvSpPr/>
      </dsp:nvSpPr>
      <dsp:spPr>
        <a:xfrm>
          <a:off x="0" y="0"/>
          <a:ext cx="3884851" cy="1230630"/>
        </a:xfrm>
        <a:prstGeom prst="roundRect">
          <a:avLst>
            <a:gd name="adj" fmla="val 1000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err="1">
              <a:latin typeface="+mj-lt"/>
            </a:rPr>
            <a:t>Novo’s</a:t>
          </a:r>
          <a:r>
            <a:rPr lang="en-US" sz="1800" kern="1200" dirty="0">
              <a:latin typeface="+mj-lt"/>
            </a:rPr>
            <a:t> Weight-Loss Drugs are Costly</a:t>
          </a:r>
        </a:p>
      </dsp:txBody>
      <dsp:txXfrm>
        <a:off x="36044" y="36044"/>
        <a:ext cx="2556905" cy="1158542"/>
      </dsp:txXfrm>
    </dsp:sp>
    <dsp:sp modelId="{8E81A077-872C-417E-BAC1-4FA1F1F331BA}">
      <dsp:nvSpPr>
        <dsp:cNvPr id="0" name=""/>
        <dsp:cNvSpPr/>
      </dsp:nvSpPr>
      <dsp:spPr>
        <a:xfrm>
          <a:off x="342780" y="1435735"/>
          <a:ext cx="3884851" cy="1230630"/>
        </a:xfrm>
        <a:prstGeom prst="roundRect">
          <a:avLst>
            <a:gd name="adj" fmla="val 1000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mj-lt"/>
            </a:rPr>
            <a:t>Insurance Companies Not Covering These Drugs (Wainer, 2025)</a:t>
          </a:r>
        </a:p>
      </dsp:txBody>
      <dsp:txXfrm>
        <a:off x="378824" y="1471779"/>
        <a:ext cx="2670072" cy="1158542"/>
      </dsp:txXfrm>
    </dsp:sp>
    <dsp:sp modelId="{2BB8BC7D-781B-4DD7-87DD-A4D7C19CC736}">
      <dsp:nvSpPr>
        <dsp:cNvPr id="0" name=""/>
        <dsp:cNvSpPr/>
      </dsp:nvSpPr>
      <dsp:spPr>
        <a:xfrm>
          <a:off x="685561" y="2871470"/>
          <a:ext cx="3884851" cy="1230630"/>
        </a:xfrm>
        <a:prstGeom prst="roundRect">
          <a:avLst>
            <a:gd name="adj" fmla="val 1000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mj-lt"/>
            </a:rPr>
            <a:t>These Drugs are Cheaper in Other Countries (Teng, 2024)</a:t>
          </a:r>
        </a:p>
      </dsp:txBody>
      <dsp:txXfrm>
        <a:off x="721605" y="2907514"/>
        <a:ext cx="2670072" cy="1158542"/>
      </dsp:txXfrm>
    </dsp:sp>
    <dsp:sp modelId="{3E48FDEF-96F4-445C-BE60-FEC632BD183D}">
      <dsp:nvSpPr>
        <dsp:cNvPr id="0" name=""/>
        <dsp:cNvSpPr/>
      </dsp:nvSpPr>
      <dsp:spPr>
        <a:xfrm>
          <a:off x="3084941" y="933227"/>
          <a:ext cx="799909" cy="799909"/>
        </a:xfrm>
        <a:prstGeom prst="downArrow">
          <a:avLst>
            <a:gd name="adj1" fmla="val 55000"/>
            <a:gd name="adj2" fmla="val 45000"/>
          </a:avLst>
        </a:prstGeom>
        <a:solidFill>
          <a:schemeClr val="dk2">
            <a:alpha val="90000"/>
            <a:tint val="40000"/>
            <a:hueOff val="0"/>
            <a:satOff val="0"/>
            <a:lumOff val="0"/>
            <a:alphaOff val="0"/>
          </a:schemeClr>
        </a:solidFill>
        <a:ln w="6350" cap="flat" cmpd="sng" algn="ctr">
          <a:solidFill>
            <a:schemeClr val="dk2">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3264921" y="933227"/>
        <a:ext cx="439949" cy="601932"/>
      </dsp:txXfrm>
    </dsp:sp>
    <dsp:sp modelId="{26D9FC95-1626-4A74-9714-95EA5969395E}">
      <dsp:nvSpPr>
        <dsp:cNvPr id="0" name=""/>
        <dsp:cNvSpPr/>
      </dsp:nvSpPr>
      <dsp:spPr>
        <a:xfrm>
          <a:off x="3427722" y="2360758"/>
          <a:ext cx="799909" cy="799909"/>
        </a:xfrm>
        <a:prstGeom prst="downArrow">
          <a:avLst>
            <a:gd name="adj1" fmla="val 55000"/>
            <a:gd name="adj2" fmla="val 45000"/>
          </a:avLst>
        </a:prstGeom>
        <a:solidFill>
          <a:schemeClr val="dk2">
            <a:alpha val="90000"/>
            <a:tint val="40000"/>
            <a:hueOff val="0"/>
            <a:satOff val="0"/>
            <a:lumOff val="0"/>
            <a:alphaOff val="0"/>
          </a:schemeClr>
        </a:solidFill>
        <a:ln w="6350" cap="flat" cmpd="sng" algn="ctr">
          <a:solidFill>
            <a:schemeClr val="dk2">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3607702" y="2360758"/>
        <a:ext cx="439949" cy="6019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8F9B7C-C05D-464E-876F-A51FD77B01F5}">
      <dsp:nvSpPr>
        <dsp:cNvPr id="0" name=""/>
        <dsp:cNvSpPr/>
      </dsp:nvSpPr>
      <dsp:spPr>
        <a:xfrm>
          <a:off x="282221" y="368029"/>
          <a:ext cx="1371985" cy="137198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73E3F3-520E-4E23-9A7D-517148951E05}">
      <dsp:nvSpPr>
        <dsp:cNvPr id="0" name=""/>
        <dsp:cNvSpPr/>
      </dsp:nvSpPr>
      <dsp:spPr>
        <a:xfrm>
          <a:off x="570337" y="656145"/>
          <a:ext cx="795751" cy="79575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D677FD5-6074-4E45-9399-3BCD9596F762}">
      <dsp:nvSpPr>
        <dsp:cNvPr id="0" name=""/>
        <dsp:cNvSpPr/>
      </dsp:nvSpPr>
      <dsp:spPr>
        <a:xfrm>
          <a:off x="1948202" y="368029"/>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latin typeface="Avenir Next LT Pro"/>
            </a:rPr>
            <a:t>The second controversy is listing the side effects and ensuring the patient is aware of these effects. Like some other pharmaceutical companies, the labeling and advertising of these side effects are thrown to the sideline in hopes that they do not deter sales. </a:t>
          </a:r>
        </a:p>
      </dsp:txBody>
      <dsp:txXfrm>
        <a:off x="1948202" y="368029"/>
        <a:ext cx="3233964" cy="1371985"/>
      </dsp:txXfrm>
    </dsp:sp>
    <dsp:sp modelId="{3BADECED-57A6-40C5-8425-5D5C42553757}">
      <dsp:nvSpPr>
        <dsp:cNvPr id="0" name=""/>
        <dsp:cNvSpPr/>
      </dsp:nvSpPr>
      <dsp:spPr>
        <a:xfrm>
          <a:off x="5745661" y="368029"/>
          <a:ext cx="1371985" cy="137198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199273-1437-4551-901D-3FA9FA9B28FD}">
      <dsp:nvSpPr>
        <dsp:cNvPr id="0" name=""/>
        <dsp:cNvSpPr/>
      </dsp:nvSpPr>
      <dsp:spPr>
        <a:xfrm>
          <a:off x="6033778" y="656145"/>
          <a:ext cx="795751" cy="79575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D24E98E-1523-4A03-8A18-1BCC3DBE4C0D}">
      <dsp:nvSpPr>
        <dsp:cNvPr id="0" name=""/>
        <dsp:cNvSpPr/>
      </dsp:nvSpPr>
      <dsp:spPr>
        <a:xfrm>
          <a:off x="7411643" y="368029"/>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latin typeface="Avenir Next LT Pro"/>
            </a:rPr>
            <a:t>Side effects of the drugs cannot only be mild but have led to serious adverse reactions such as cancer and stomach paralysis (Goodman, 2023).</a:t>
          </a:r>
        </a:p>
      </dsp:txBody>
      <dsp:txXfrm>
        <a:off x="7411643" y="368029"/>
        <a:ext cx="3233964" cy="1371985"/>
      </dsp:txXfrm>
    </dsp:sp>
    <dsp:sp modelId="{F40106E2-3960-4887-B1B4-5579A9AE418B}">
      <dsp:nvSpPr>
        <dsp:cNvPr id="0" name=""/>
        <dsp:cNvSpPr/>
      </dsp:nvSpPr>
      <dsp:spPr>
        <a:xfrm>
          <a:off x="282221" y="2452790"/>
          <a:ext cx="1371985" cy="137198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13D6CA-3C1A-4BEC-8185-2D412FA17677}">
      <dsp:nvSpPr>
        <dsp:cNvPr id="0" name=""/>
        <dsp:cNvSpPr/>
      </dsp:nvSpPr>
      <dsp:spPr>
        <a:xfrm>
          <a:off x="570337" y="2740907"/>
          <a:ext cx="795751" cy="79575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0D6BEAA-4B32-433F-960D-BA180DCA94BA}">
      <dsp:nvSpPr>
        <dsp:cNvPr id="0" name=""/>
        <dsp:cNvSpPr/>
      </dsp:nvSpPr>
      <dsp:spPr>
        <a:xfrm>
          <a:off x="1948202" y="2452790"/>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latin typeface="Avenir Next LT Pro"/>
            </a:rPr>
            <a:t>On their website, Novo states they cannot provide information about their prescription medicine and users must find another route for information on their medicine; they put that responsibility on the prescribing provider (</a:t>
          </a:r>
          <a:r>
            <a:rPr lang="en-US" sz="1400" i="1" kern="1200" dirty="0">
              <a:latin typeface="Avenir Next LT Pro"/>
            </a:rPr>
            <a:t>Who We Are</a:t>
          </a:r>
          <a:r>
            <a:rPr lang="en-US" sz="1400" kern="1200" dirty="0">
              <a:latin typeface="Avenir Next LT Pro"/>
            </a:rPr>
            <a:t>, 2024).</a:t>
          </a:r>
        </a:p>
      </dsp:txBody>
      <dsp:txXfrm>
        <a:off x="1948202" y="2452790"/>
        <a:ext cx="3233964" cy="1371985"/>
      </dsp:txXfrm>
    </dsp:sp>
    <dsp:sp modelId="{B8305077-E1EB-4D8D-8129-2E1EE294B490}">
      <dsp:nvSpPr>
        <dsp:cNvPr id="0" name=""/>
        <dsp:cNvSpPr/>
      </dsp:nvSpPr>
      <dsp:spPr>
        <a:xfrm>
          <a:off x="5745661" y="2452790"/>
          <a:ext cx="1371985" cy="1371985"/>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D6C155-1405-4C77-9B26-E9D2DF55F38F}">
      <dsp:nvSpPr>
        <dsp:cNvPr id="0" name=""/>
        <dsp:cNvSpPr/>
      </dsp:nvSpPr>
      <dsp:spPr>
        <a:xfrm>
          <a:off x="6033778" y="2740907"/>
          <a:ext cx="795751" cy="79575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530FB86-4A42-4BC5-ADD5-BAA0BD29D83A}">
      <dsp:nvSpPr>
        <dsp:cNvPr id="0" name=""/>
        <dsp:cNvSpPr/>
      </dsp:nvSpPr>
      <dsp:spPr>
        <a:xfrm>
          <a:off x="7411643" y="2452790"/>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latin typeface="Avenir Next LT Pro"/>
            </a:rPr>
            <a:t>Should the company who makes the product not be able to give detailed information about their own product? </a:t>
          </a:r>
        </a:p>
      </dsp:txBody>
      <dsp:txXfrm>
        <a:off x="7411643" y="2452790"/>
        <a:ext cx="3233964" cy="13719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95045B-1AA3-4717-94C0-C284593E82A6}">
      <dsp:nvSpPr>
        <dsp:cNvPr id="0" name=""/>
        <dsp:cNvSpPr/>
      </dsp:nvSpPr>
      <dsp:spPr>
        <a:xfrm>
          <a:off x="447110" y="551548"/>
          <a:ext cx="727734" cy="72773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74A3D5E-0367-4593-8350-9549AB83DE30}">
      <dsp:nvSpPr>
        <dsp:cNvPr id="0" name=""/>
        <dsp:cNvSpPr/>
      </dsp:nvSpPr>
      <dsp:spPr>
        <a:xfrm>
          <a:off x="2384" y="1646690"/>
          <a:ext cx="1617187" cy="1212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pPr>
          <a:r>
            <a:rPr lang="en-US" sz="2000" kern="1200" dirty="0">
              <a:latin typeface="Neue Haas Grotesk Text Pro"/>
            </a:rPr>
            <a:t>Retain Muscle Mass</a:t>
          </a:r>
        </a:p>
      </dsp:txBody>
      <dsp:txXfrm>
        <a:off x="2384" y="1646690"/>
        <a:ext cx="1617187" cy="1212890"/>
      </dsp:txXfrm>
    </dsp:sp>
    <dsp:sp modelId="{FFF1DA67-80C3-4309-88FA-694990EE5B91}">
      <dsp:nvSpPr>
        <dsp:cNvPr id="0" name=""/>
        <dsp:cNvSpPr/>
      </dsp:nvSpPr>
      <dsp:spPr>
        <a:xfrm>
          <a:off x="2347306" y="551548"/>
          <a:ext cx="727734" cy="72773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6773A83-670F-4EC6-9257-FDDEEBE7A81C}">
      <dsp:nvSpPr>
        <dsp:cNvPr id="0" name=""/>
        <dsp:cNvSpPr/>
      </dsp:nvSpPr>
      <dsp:spPr>
        <a:xfrm>
          <a:off x="1902579" y="1646690"/>
          <a:ext cx="1617187" cy="1212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US" sz="1600" kern="1200" dirty="0">
              <a:latin typeface="Neue Haas Grotesk Text Pro"/>
            </a:rPr>
            <a:t>Reduce the  frequency of injection or additional health benefits beyond weight loss.</a:t>
          </a:r>
        </a:p>
      </dsp:txBody>
      <dsp:txXfrm>
        <a:off x="1902579" y="1646690"/>
        <a:ext cx="1617187" cy="1212890"/>
      </dsp:txXfrm>
    </dsp:sp>
    <dsp:sp modelId="{EE309DF0-1F17-44D1-B548-3FFFFCB0CB9E}">
      <dsp:nvSpPr>
        <dsp:cNvPr id="0" name=""/>
        <dsp:cNvSpPr/>
      </dsp:nvSpPr>
      <dsp:spPr>
        <a:xfrm>
          <a:off x="4247501" y="551548"/>
          <a:ext cx="727734" cy="72773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CF79B8C-E632-48E2-88FD-D2EF5FF43E49}">
      <dsp:nvSpPr>
        <dsp:cNvPr id="0" name=""/>
        <dsp:cNvSpPr/>
      </dsp:nvSpPr>
      <dsp:spPr>
        <a:xfrm>
          <a:off x="3802774" y="1646690"/>
          <a:ext cx="1617187" cy="1212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pPr>
          <a:r>
            <a:rPr lang="en-US" sz="2000" kern="1200" dirty="0">
              <a:latin typeface="Neue Haas Grotesk Text Pro"/>
            </a:rPr>
            <a:t>Affordable Cost</a:t>
          </a:r>
        </a:p>
      </dsp:txBody>
      <dsp:txXfrm>
        <a:off x="3802774" y="1646690"/>
        <a:ext cx="1617187" cy="1212890"/>
      </dsp:txXfrm>
    </dsp:sp>
    <dsp:sp modelId="{1A05702B-7A9F-46CF-8C9D-D835B114EF59}">
      <dsp:nvSpPr>
        <dsp:cNvPr id="0" name=""/>
        <dsp:cNvSpPr/>
      </dsp:nvSpPr>
      <dsp:spPr>
        <a:xfrm>
          <a:off x="6147696" y="551548"/>
          <a:ext cx="727734" cy="72773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331ED53-24FA-4514-9194-D460B26EAC33}">
      <dsp:nvSpPr>
        <dsp:cNvPr id="0" name=""/>
        <dsp:cNvSpPr/>
      </dsp:nvSpPr>
      <dsp:spPr>
        <a:xfrm>
          <a:off x="5702970" y="1646690"/>
          <a:ext cx="1617187" cy="1212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pPr>
          <a:r>
            <a:rPr lang="en-US" sz="2000" kern="1200" dirty="0">
              <a:latin typeface="Neue Haas Grotesk Text Pro"/>
            </a:rPr>
            <a:t>Increase in Sales Revenue</a:t>
          </a:r>
        </a:p>
      </dsp:txBody>
      <dsp:txXfrm>
        <a:off x="5702970" y="1646690"/>
        <a:ext cx="1617187" cy="1212890"/>
      </dsp:txXfrm>
    </dsp:sp>
    <dsp:sp modelId="{BF40DB76-86EA-4F38-981C-00F7EED4C660}">
      <dsp:nvSpPr>
        <dsp:cNvPr id="0" name=""/>
        <dsp:cNvSpPr/>
      </dsp:nvSpPr>
      <dsp:spPr>
        <a:xfrm>
          <a:off x="1397208" y="3263878"/>
          <a:ext cx="727734" cy="72773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D6D8F9C-4B3D-4BBA-87B2-EBF8800700B0}">
      <dsp:nvSpPr>
        <dsp:cNvPr id="0" name=""/>
        <dsp:cNvSpPr/>
      </dsp:nvSpPr>
      <dsp:spPr>
        <a:xfrm>
          <a:off x="952481" y="4359020"/>
          <a:ext cx="1617187" cy="1212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en-US" sz="1400" kern="1200" dirty="0">
              <a:latin typeface="Neue Haas Grotesk Text Pro"/>
            </a:rPr>
            <a:t>Side Effects: stomach paralysis, pancreatitis and bowl obstructions (Seal, 2025).</a:t>
          </a:r>
        </a:p>
      </dsp:txBody>
      <dsp:txXfrm>
        <a:off x="952481" y="4359020"/>
        <a:ext cx="1617187" cy="1212890"/>
      </dsp:txXfrm>
    </dsp:sp>
    <dsp:sp modelId="{A2E48127-1288-42E7-A2A9-4978C4EAD931}">
      <dsp:nvSpPr>
        <dsp:cNvPr id="0" name=""/>
        <dsp:cNvSpPr/>
      </dsp:nvSpPr>
      <dsp:spPr>
        <a:xfrm>
          <a:off x="3297403" y="3263878"/>
          <a:ext cx="727734" cy="727734"/>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BF5B6E0-45B6-4299-AA57-36EAE8CAC678}">
      <dsp:nvSpPr>
        <dsp:cNvPr id="0" name=""/>
        <dsp:cNvSpPr/>
      </dsp:nvSpPr>
      <dsp:spPr>
        <a:xfrm>
          <a:off x="2852677" y="4359020"/>
          <a:ext cx="1617187" cy="1212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pPr>
          <a:r>
            <a:rPr lang="en-US" sz="2000" kern="1200" dirty="0">
              <a:latin typeface="Neue Haas Grotesk Text Pro"/>
            </a:rPr>
            <a:t>Lead to Medical Emergencies</a:t>
          </a:r>
        </a:p>
      </dsp:txBody>
      <dsp:txXfrm>
        <a:off x="2852677" y="4359020"/>
        <a:ext cx="1617187" cy="1212890"/>
      </dsp:txXfrm>
    </dsp:sp>
    <dsp:sp modelId="{E982571E-EA3D-46C3-A174-39E8B1C9DC6E}">
      <dsp:nvSpPr>
        <dsp:cNvPr id="0" name=""/>
        <dsp:cNvSpPr/>
      </dsp:nvSpPr>
      <dsp:spPr>
        <a:xfrm>
          <a:off x="5197599" y="3263878"/>
          <a:ext cx="727734" cy="727734"/>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731FB57-7584-423A-94BB-6D30734591C6}">
      <dsp:nvSpPr>
        <dsp:cNvPr id="0" name=""/>
        <dsp:cNvSpPr/>
      </dsp:nvSpPr>
      <dsp:spPr>
        <a:xfrm>
          <a:off x="4752872" y="4359020"/>
          <a:ext cx="1617187" cy="1212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US" sz="1600" kern="1200" dirty="0">
              <a:latin typeface="Neue Haas Grotesk Text Pro"/>
            </a:rPr>
            <a:t>Solution: provide safe medication when used consistently with product labeling (Teng, 2024).</a:t>
          </a:r>
        </a:p>
      </dsp:txBody>
      <dsp:txXfrm>
        <a:off x="4752872" y="4359020"/>
        <a:ext cx="1617187" cy="1212890"/>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9A3B59-B1A4-422A-B2CF-874842902CD9}" type="datetimeFigureOut">
              <a:rPr lang="en-US" smtClean="0"/>
              <a:t>2/18/2025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585083-1F12-4EFB-A9C7-717795DDEF13}" type="slidenum">
              <a:rPr lang="en-US" smtClean="0"/>
              <a:t>‹#›</a:t>
            </a:fld>
            <a:endParaRPr lang="en-US"/>
          </a:p>
        </p:txBody>
      </p:sp>
    </p:spTree>
    <p:extLst>
      <p:ext uri="{BB962C8B-B14F-4D97-AF65-F5344CB8AC3E}">
        <p14:creationId xmlns:p14="http://schemas.microsoft.com/office/powerpoint/2010/main" val="4055001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Novo Nordisk has become a leader in the global pharmaceutical market, especially regarding diabetes care. They have developed groundbreaking treatments for diabetes like long-lasting insulin and insulin pens. Novo has also recently led the way in obesity treatment. However, the company is facing significant challenges. There are rising concerns about the excessive cost and side effects of its weight-loss drugs. A lack of transparency of these side effects have generated great controversy for Novo. Additionally, the entrance of generic competition and market access issues pose risks to </a:t>
            </a:r>
            <a:r>
              <a:rPr lang="en-US" dirty="0" err="1"/>
              <a:t>Novo’s</a:t>
            </a:r>
            <a:r>
              <a:rPr lang="en-US" dirty="0"/>
              <a:t> profitability.</a:t>
            </a:r>
          </a:p>
        </p:txBody>
      </p:sp>
      <p:sp>
        <p:nvSpPr>
          <p:cNvPr id="4" name="Slide Number Placeholder 3"/>
          <p:cNvSpPr>
            <a:spLocks noGrp="1"/>
          </p:cNvSpPr>
          <p:nvPr>
            <p:ph type="sldNum" sz="quarter" idx="5"/>
          </p:nvPr>
        </p:nvSpPr>
        <p:spPr/>
        <p:txBody>
          <a:bodyPr/>
          <a:lstStyle/>
          <a:p>
            <a:fld id="{16585083-1F12-4EFB-A9C7-717795DDEF13}" type="slidenum">
              <a:rPr lang="en-US" smtClean="0"/>
              <a:t>18</a:t>
            </a:fld>
            <a:endParaRPr lang="en-US"/>
          </a:p>
        </p:txBody>
      </p:sp>
    </p:spTree>
    <p:extLst>
      <p:ext uri="{BB962C8B-B14F-4D97-AF65-F5344CB8AC3E}">
        <p14:creationId xmlns:p14="http://schemas.microsoft.com/office/powerpoint/2010/main" val="1992785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Despite these challenges, Novo Nordisk has ample opportunity to grow. Emerging markets and strategic partnerships present chances for Novo to diversify and further develop its business. An increasing global prevalence of diabetes further increases the demand for </a:t>
            </a:r>
            <a:r>
              <a:rPr lang="en-US" dirty="0" err="1"/>
              <a:t>Novo’s</a:t>
            </a:r>
            <a:r>
              <a:rPr lang="en-US" dirty="0"/>
              <a:t> products. To secure its success, Novo must address key issues. Ensuring fair pricing and availability of its drugs in underserved markets is essential. Novo must also increase transparency with its communication about side effects of its drugs to patients to help rebuild trust and reputation. Balancing profitability with ethical practices is crucial. Commitment to its mission of fighting chronic diseases will be integral to </a:t>
            </a:r>
            <a:r>
              <a:rPr lang="en-US" dirty="0" err="1"/>
              <a:t>Novo’s</a:t>
            </a:r>
            <a:r>
              <a:rPr lang="en-US" dirty="0"/>
              <a:t> future.</a:t>
            </a:r>
          </a:p>
        </p:txBody>
      </p:sp>
      <p:sp>
        <p:nvSpPr>
          <p:cNvPr id="4" name="Slide Number Placeholder 3"/>
          <p:cNvSpPr>
            <a:spLocks noGrp="1"/>
          </p:cNvSpPr>
          <p:nvPr>
            <p:ph type="sldNum" sz="quarter" idx="5"/>
          </p:nvPr>
        </p:nvSpPr>
        <p:spPr/>
        <p:txBody>
          <a:bodyPr/>
          <a:lstStyle/>
          <a:p>
            <a:fld id="{16585083-1F12-4EFB-A9C7-717795DDEF13}" type="slidenum">
              <a:rPr lang="en-US" smtClean="0"/>
              <a:t>19</a:t>
            </a:fld>
            <a:endParaRPr lang="en-US"/>
          </a:p>
        </p:txBody>
      </p:sp>
    </p:spTree>
    <p:extLst>
      <p:ext uri="{BB962C8B-B14F-4D97-AF65-F5344CB8AC3E}">
        <p14:creationId xmlns:p14="http://schemas.microsoft.com/office/powerpoint/2010/main" val="3658666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04406-9FC5-ACFE-893D-D4EADEB1A89D}"/>
              </a:ext>
            </a:extLst>
          </p:cNvPr>
          <p:cNvSpPr>
            <a:spLocks noGrp="1"/>
          </p:cNvSpPr>
          <p:nvPr>
            <p:ph type="ctrTitle"/>
          </p:nvPr>
        </p:nvSpPr>
        <p:spPr>
          <a:xfrm>
            <a:off x="308388" y="745440"/>
            <a:ext cx="8132227" cy="3559859"/>
          </a:xfrm>
        </p:spPr>
        <p:txBody>
          <a:bodyPr anchor="t">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BC0AF19C-C14B-F137-2DE9-1992459045F5}"/>
              </a:ext>
            </a:extLst>
          </p:cNvPr>
          <p:cNvSpPr>
            <a:spLocks noGrp="1"/>
          </p:cNvSpPr>
          <p:nvPr>
            <p:ph type="subTitle" idx="1"/>
          </p:nvPr>
        </p:nvSpPr>
        <p:spPr>
          <a:xfrm>
            <a:off x="317308" y="4669316"/>
            <a:ext cx="8132227" cy="135048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AC6A999-B8D4-1774-9F1B-9F9FE1B3BFA6}"/>
              </a:ext>
            </a:extLst>
          </p:cNvPr>
          <p:cNvSpPr>
            <a:spLocks noGrp="1"/>
          </p:cNvSpPr>
          <p:nvPr>
            <p:ph type="dt" sz="half" idx="10"/>
          </p:nvPr>
        </p:nvSpPr>
        <p:spPr/>
        <p:txBody>
          <a:bodyPr/>
          <a:lstStyle/>
          <a:p>
            <a:fld id="{F2EE3B7B-C7B5-42CF-90CF-67B3D21B2314}" type="datetimeFigureOut">
              <a:rPr lang="en-US" dirty="0"/>
              <a:t>2/18/2025</a:t>
            </a:fld>
            <a:endParaRPr lang="en-US"/>
          </a:p>
        </p:txBody>
      </p:sp>
      <p:sp>
        <p:nvSpPr>
          <p:cNvPr id="5" name="Footer Placeholder 4">
            <a:extLst>
              <a:ext uri="{FF2B5EF4-FFF2-40B4-BE49-F238E27FC236}">
                <a16:creationId xmlns:a16="http://schemas.microsoft.com/office/drawing/2014/main" id="{61165D5D-2AE2-6F91-D1EB-6DD8FC3CE64C}"/>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BF0029E4-3A4E-970A-17A8-1E17D37D1F2B}"/>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79179030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5D22A-1F6D-0DE5-E04A-DC466353DA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4ADD6F-7C93-3CD3-AC8D-28A78787CB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706E74-14FC-84D9-4B41-7D9FB0D573C4}"/>
              </a:ext>
            </a:extLst>
          </p:cNvPr>
          <p:cNvSpPr>
            <a:spLocks noGrp="1"/>
          </p:cNvSpPr>
          <p:nvPr>
            <p:ph type="dt" sz="half" idx="10"/>
          </p:nvPr>
        </p:nvSpPr>
        <p:spPr/>
        <p:txBody>
          <a:bodyPr/>
          <a:lstStyle/>
          <a:p>
            <a:fld id="{0F996519-E62D-4F8C-AE1E-36928EC7D15C}" type="datetimeFigureOut">
              <a:rPr lang="en-US" dirty="0"/>
              <a:t>2/18/2025</a:t>
            </a:fld>
            <a:endParaRPr lang="en-US"/>
          </a:p>
        </p:txBody>
      </p:sp>
      <p:sp>
        <p:nvSpPr>
          <p:cNvPr id="5" name="Footer Placeholder 4">
            <a:extLst>
              <a:ext uri="{FF2B5EF4-FFF2-40B4-BE49-F238E27FC236}">
                <a16:creationId xmlns:a16="http://schemas.microsoft.com/office/drawing/2014/main" id="{1F35A7DC-6292-6181-949E-F8BC3FA11BA6}"/>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1050F5C6-EADC-E072-B19B-49BB11DF0309}"/>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18258018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B2054-1AE7-534F-0CFE-1F0628A09FC1}"/>
              </a:ext>
            </a:extLst>
          </p:cNvPr>
          <p:cNvSpPr>
            <a:spLocks noGrp="1"/>
          </p:cNvSpPr>
          <p:nvPr>
            <p:ph type="title"/>
          </p:nvPr>
        </p:nvSpPr>
        <p:spPr>
          <a:xfrm>
            <a:off x="340138" y="2243708"/>
            <a:ext cx="9156288" cy="3776091"/>
          </a:xfrm>
        </p:spPr>
        <p:txBody>
          <a:bodyPr anchor="b">
            <a:normAutofit/>
          </a:bodyPr>
          <a:lstStyle>
            <a:lvl1pPr>
              <a:defRPr sz="6600"/>
            </a:lvl1pPr>
          </a:lstStyle>
          <a:p>
            <a:r>
              <a:rPr lang="en-US"/>
              <a:t>Click to edit Master title style</a:t>
            </a:r>
          </a:p>
        </p:txBody>
      </p:sp>
      <p:sp>
        <p:nvSpPr>
          <p:cNvPr id="3" name="Text Placeholder 2">
            <a:extLst>
              <a:ext uri="{FF2B5EF4-FFF2-40B4-BE49-F238E27FC236}">
                <a16:creationId xmlns:a16="http://schemas.microsoft.com/office/drawing/2014/main" id="{3988EC2A-45C7-131C-0F4A-56E62EB029C2}"/>
              </a:ext>
            </a:extLst>
          </p:cNvPr>
          <p:cNvSpPr>
            <a:spLocks noGrp="1"/>
          </p:cNvSpPr>
          <p:nvPr>
            <p:ph type="body" idx="1"/>
          </p:nvPr>
        </p:nvSpPr>
        <p:spPr>
          <a:xfrm>
            <a:off x="340137" y="838201"/>
            <a:ext cx="9156289" cy="1405508"/>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C75A323-2679-E978-8856-2FEBE8F5AE45}"/>
              </a:ext>
            </a:extLst>
          </p:cNvPr>
          <p:cNvSpPr>
            <a:spLocks noGrp="1"/>
          </p:cNvSpPr>
          <p:nvPr>
            <p:ph type="dt" sz="half" idx="10"/>
          </p:nvPr>
        </p:nvSpPr>
        <p:spPr/>
        <p:txBody>
          <a:bodyPr/>
          <a:lstStyle/>
          <a:p>
            <a:fld id="{6477AEB6-FCE1-4CD5-923B-84E54F1460D5}" type="datetimeFigureOut">
              <a:rPr lang="en-US" dirty="0"/>
              <a:t>2/18/2025</a:t>
            </a:fld>
            <a:endParaRPr lang="en-US"/>
          </a:p>
        </p:txBody>
      </p:sp>
      <p:sp>
        <p:nvSpPr>
          <p:cNvPr id="5" name="Footer Placeholder 4">
            <a:extLst>
              <a:ext uri="{FF2B5EF4-FFF2-40B4-BE49-F238E27FC236}">
                <a16:creationId xmlns:a16="http://schemas.microsoft.com/office/drawing/2014/main" id="{2C971DC2-625E-0477-BF8C-F3CDDCE4B11E}"/>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8EF1A644-D449-E464-C2DF-F045A51899D0}"/>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2487922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12719-44A3-3EE8-D757-F0E0F9632AEC}"/>
              </a:ext>
            </a:extLst>
          </p:cNvPr>
          <p:cNvSpPr>
            <a:spLocks noGrp="1"/>
          </p:cNvSpPr>
          <p:nvPr>
            <p:ph type="title"/>
          </p:nvPr>
        </p:nvSpPr>
        <p:spPr>
          <a:xfrm>
            <a:off x="303197" y="750627"/>
            <a:ext cx="10846556" cy="1304150"/>
          </a:xfrm>
        </p:spPr>
        <p:txBody>
          <a:bodyPr anchor="t"/>
          <a:lstStyle/>
          <a:p>
            <a:r>
              <a:rPr lang="en-US"/>
              <a:t>Click to edit Master title style</a:t>
            </a:r>
          </a:p>
        </p:txBody>
      </p:sp>
      <p:sp>
        <p:nvSpPr>
          <p:cNvPr id="3" name="Content Placeholder 2">
            <a:extLst>
              <a:ext uri="{FF2B5EF4-FFF2-40B4-BE49-F238E27FC236}">
                <a16:creationId xmlns:a16="http://schemas.microsoft.com/office/drawing/2014/main" id="{40440DC2-69F2-A056-508C-F5138E71FCA2}"/>
              </a:ext>
            </a:extLst>
          </p:cNvPr>
          <p:cNvSpPr>
            <a:spLocks noGrp="1"/>
          </p:cNvSpPr>
          <p:nvPr>
            <p:ph sz="half" idx="1"/>
          </p:nvPr>
        </p:nvSpPr>
        <p:spPr>
          <a:xfrm>
            <a:off x="1056961" y="2075250"/>
            <a:ext cx="4571288" cy="4101492"/>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DA2243E-0673-54F2-5B38-DF5D2C7367F4}"/>
              </a:ext>
            </a:extLst>
          </p:cNvPr>
          <p:cNvSpPr>
            <a:spLocks noGrp="1"/>
          </p:cNvSpPr>
          <p:nvPr>
            <p:ph sz="half" idx="2"/>
          </p:nvPr>
        </p:nvSpPr>
        <p:spPr>
          <a:xfrm>
            <a:off x="6379560" y="2075250"/>
            <a:ext cx="4770191" cy="4101492"/>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946B7D-7BAF-8DE9-FB5A-282908B03106}"/>
              </a:ext>
            </a:extLst>
          </p:cNvPr>
          <p:cNvSpPr>
            <a:spLocks noGrp="1"/>
          </p:cNvSpPr>
          <p:nvPr>
            <p:ph type="dt" sz="half" idx="10"/>
          </p:nvPr>
        </p:nvSpPr>
        <p:spPr/>
        <p:txBody>
          <a:bodyPr/>
          <a:lstStyle/>
          <a:p>
            <a:fld id="{96374C2F-71A1-43C9-B2F6-A4FAC8157F1A}" type="datetimeFigureOut">
              <a:rPr lang="en-US" dirty="0"/>
              <a:t>2/18/2025</a:t>
            </a:fld>
            <a:endParaRPr lang="en-US"/>
          </a:p>
        </p:txBody>
      </p:sp>
      <p:sp>
        <p:nvSpPr>
          <p:cNvPr id="6" name="Footer Placeholder 5">
            <a:extLst>
              <a:ext uri="{FF2B5EF4-FFF2-40B4-BE49-F238E27FC236}">
                <a16:creationId xmlns:a16="http://schemas.microsoft.com/office/drawing/2014/main" id="{0AF99017-BDD7-56C7-43AE-4B86AC78194A}"/>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CF6E7D63-14BF-E333-B350-75DA58E281CF}"/>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2956539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C7F72-3970-859F-C268-E9940EF2D0E4}"/>
              </a:ext>
            </a:extLst>
          </p:cNvPr>
          <p:cNvSpPr>
            <a:spLocks noGrp="1"/>
          </p:cNvSpPr>
          <p:nvPr>
            <p:ph type="title"/>
          </p:nvPr>
        </p:nvSpPr>
        <p:spPr>
          <a:xfrm>
            <a:off x="305649" y="743803"/>
            <a:ext cx="10764271" cy="1025362"/>
          </a:xfrm>
        </p:spPr>
        <p:txBody>
          <a:bodyPr anchor="t"/>
          <a:lstStyle/>
          <a:p>
            <a:r>
              <a:rPr lang="en-US"/>
              <a:t>Click to edit Master title style</a:t>
            </a:r>
          </a:p>
        </p:txBody>
      </p:sp>
      <p:sp>
        <p:nvSpPr>
          <p:cNvPr id="3" name="Text Placeholder 2">
            <a:extLst>
              <a:ext uri="{FF2B5EF4-FFF2-40B4-BE49-F238E27FC236}">
                <a16:creationId xmlns:a16="http://schemas.microsoft.com/office/drawing/2014/main" id="{F9B37CC6-89B8-3CF3-6973-1B5B71782F56}"/>
              </a:ext>
            </a:extLst>
          </p:cNvPr>
          <p:cNvSpPr>
            <a:spLocks noGrp="1"/>
          </p:cNvSpPr>
          <p:nvPr>
            <p:ph type="body" idx="1"/>
          </p:nvPr>
        </p:nvSpPr>
        <p:spPr>
          <a:xfrm>
            <a:off x="1056961" y="1769166"/>
            <a:ext cx="4571287" cy="815008"/>
          </a:xfrm>
        </p:spPr>
        <p:txBody>
          <a:bodyPr anchor="b">
            <a:noAutofit/>
          </a:bodyPr>
          <a:lstStyle>
            <a:lvl1pPr marL="0" indent="0">
              <a:buNone/>
              <a:defRPr sz="2000" b="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650EB0-E35B-DA3D-B6A1-2422B01C6005}"/>
              </a:ext>
            </a:extLst>
          </p:cNvPr>
          <p:cNvSpPr>
            <a:spLocks noGrp="1"/>
          </p:cNvSpPr>
          <p:nvPr>
            <p:ph sz="half" idx="2"/>
          </p:nvPr>
        </p:nvSpPr>
        <p:spPr>
          <a:xfrm>
            <a:off x="1056961" y="2678597"/>
            <a:ext cx="4571287" cy="35067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57A15D0-F178-1506-0E61-C8FFDF9BD6B5}"/>
              </a:ext>
            </a:extLst>
          </p:cNvPr>
          <p:cNvSpPr>
            <a:spLocks noGrp="1"/>
          </p:cNvSpPr>
          <p:nvPr>
            <p:ph type="body" sz="quarter" idx="3"/>
          </p:nvPr>
        </p:nvSpPr>
        <p:spPr>
          <a:xfrm>
            <a:off x="6498633" y="1769166"/>
            <a:ext cx="4571287" cy="815008"/>
          </a:xfrm>
        </p:spPr>
        <p:txBody>
          <a:bodyPr anchor="b">
            <a:noAutofit/>
          </a:bodyPr>
          <a:lstStyle>
            <a:lvl1pPr marL="0" indent="0">
              <a:buNone/>
              <a:defRPr sz="2000" b="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56CB421-A65A-A7DC-40A7-D8B76F9C3A3A}"/>
              </a:ext>
            </a:extLst>
          </p:cNvPr>
          <p:cNvSpPr>
            <a:spLocks noGrp="1"/>
          </p:cNvSpPr>
          <p:nvPr>
            <p:ph sz="quarter" idx="4"/>
          </p:nvPr>
        </p:nvSpPr>
        <p:spPr>
          <a:xfrm>
            <a:off x="6498633" y="2678596"/>
            <a:ext cx="4571287" cy="35067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7AF5675-5329-D2DB-FAFF-700D076CA886}"/>
              </a:ext>
            </a:extLst>
          </p:cNvPr>
          <p:cNvSpPr>
            <a:spLocks noGrp="1"/>
          </p:cNvSpPr>
          <p:nvPr>
            <p:ph type="dt" sz="half" idx="10"/>
          </p:nvPr>
        </p:nvSpPr>
        <p:spPr/>
        <p:txBody>
          <a:bodyPr/>
          <a:lstStyle/>
          <a:p>
            <a:fld id="{AD631DCC-9916-4BB7-A2E9-25EC84C740A7}" type="datetimeFigureOut">
              <a:rPr lang="en-US" dirty="0"/>
              <a:t>2/18/2025</a:t>
            </a:fld>
            <a:endParaRPr lang="en-US"/>
          </a:p>
        </p:txBody>
      </p:sp>
      <p:sp>
        <p:nvSpPr>
          <p:cNvPr id="8" name="Footer Placeholder 7">
            <a:extLst>
              <a:ext uri="{FF2B5EF4-FFF2-40B4-BE49-F238E27FC236}">
                <a16:creationId xmlns:a16="http://schemas.microsoft.com/office/drawing/2014/main" id="{D1392A97-07D9-5E5C-2A31-3B7D764CE1B8}"/>
              </a:ext>
            </a:extLst>
          </p:cNvPr>
          <p:cNvSpPr>
            <a:spLocks noGrp="1"/>
          </p:cNvSpPr>
          <p:nvPr>
            <p:ph type="ftr" sz="quarter" idx="11"/>
          </p:nvPr>
        </p:nvSpPr>
        <p:spPr/>
        <p:txBody>
          <a:bodyPr/>
          <a:lstStyle/>
          <a:p>
            <a:r>
              <a:rPr lang="en-US"/>
              <a:t>
              </a:t>
            </a:r>
          </a:p>
        </p:txBody>
      </p:sp>
      <p:sp>
        <p:nvSpPr>
          <p:cNvPr id="9" name="Slide Number Placeholder 8">
            <a:extLst>
              <a:ext uri="{FF2B5EF4-FFF2-40B4-BE49-F238E27FC236}">
                <a16:creationId xmlns:a16="http://schemas.microsoft.com/office/drawing/2014/main" id="{4E626143-8FEE-0ABD-25C7-C34AF6568B83}"/>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2382574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26EFE-D86C-B076-D4D1-FAD1883E0813}"/>
              </a:ext>
            </a:extLst>
          </p:cNvPr>
          <p:cNvSpPr>
            <a:spLocks noGrp="1"/>
          </p:cNvSpPr>
          <p:nvPr>
            <p:ph type="title"/>
          </p:nvPr>
        </p:nvSpPr>
        <p:spPr>
          <a:xfrm>
            <a:off x="308387" y="757766"/>
            <a:ext cx="7240293" cy="3547534"/>
          </a:xfrm>
        </p:spPr>
        <p:txBody>
          <a:bodyPr anchor="t"/>
          <a:lstStyle/>
          <a:p>
            <a:r>
              <a:rPr lang="en-US"/>
              <a:t>Click to edit Master title style</a:t>
            </a:r>
          </a:p>
        </p:txBody>
      </p:sp>
      <p:sp>
        <p:nvSpPr>
          <p:cNvPr id="3" name="Date Placeholder 2">
            <a:extLst>
              <a:ext uri="{FF2B5EF4-FFF2-40B4-BE49-F238E27FC236}">
                <a16:creationId xmlns:a16="http://schemas.microsoft.com/office/drawing/2014/main" id="{C23F3B23-C631-4B62-3211-30222ABE1C33}"/>
              </a:ext>
            </a:extLst>
          </p:cNvPr>
          <p:cNvSpPr>
            <a:spLocks noGrp="1"/>
          </p:cNvSpPr>
          <p:nvPr>
            <p:ph type="dt" sz="half" idx="10"/>
          </p:nvPr>
        </p:nvSpPr>
        <p:spPr/>
        <p:txBody>
          <a:bodyPr/>
          <a:lstStyle/>
          <a:p>
            <a:fld id="{AF59146A-335D-4B7F-86AE-5D483B1F631C}" type="datetimeFigureOut">
              <a:rPr lang="en-US" dirty="0"/>
              <a:t>2/18/2025</a:t>
            </a:fld>
            <a:endParaRPr lang="en-US"/>
          </a:p>
        </p:txBody>
      </p:sp>
      <p:sp>
        <p:nvSpPr>
          <p:cNvPr id="4" name="Footer Placeholder 3">
            <a:extLst>
              <a:ext uri="{FF2B5EF4-FFF2-40B4-BE49-F238E27FC236}">
                <a16:creationId xmlns:a16="http://schemas.microsoft.com/office/drawing/2014/main" id="{7789A1FB-EA0D-F6A3-A4EB-001AA082AAFF}"/>
              </a:ext>
            </a:extLst>
          </p:cNvPr>
          <p:cNvSpPr>
            <a:spLocks noGrp="1"/>
          </p:cNvSpPr>
          <p:nvPr>
            <p:ph type="ftr" sz="quarter" idx="11"/>
          </p:nvPr>
        </p:nvSpPr>
        <p:spPr/>
        <p:txBody>
          <a:bodyPr/>
          <a:lstStyle/>
          <a:p>
            <a:r>
              <a:rPr lang="en-US"/>
              <a:t>
              </a:t>
            </a:r>
          </a:p>
        </p:txBody>
      </p:sp>
      <p:sp>
        <p:nvSpPr>
          <p:cNvPr id="5" name="Slide Number Placeholder 4">
            <a:extLst>
              <a:ext uri="{FF2B5EF4-FFF2-40B4-BE49-F238E27FC236}">
                <a16:creationId xmlns:a16="http://schemas.microsoft.com/office/drawing/2014/main" id="{C6D671B7-A902-587D-89D0-ECFB738FD702}"/>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1558112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A27D49-E5B4-0E67-FCFC-62A04E705682}"/>
              </a:ext>
            </a:extLst>
          </p:cNvPr>
          <p:cNvSpPr>
            <a:spLocks noGrp="1"/>
          </p:cNvSpPr>
          <p:nvPr>
            <p:ph type="dt" sz="half" idx="10"/>
          </p:nvPr>
        </p:nvSpPr>
        <p:spPr/>
        <p:txBody>
          <a:bodyPr/>
          <a:lstStyle/>
          <a:p>
            <a:fld id="{DD71D8EC-8E17-4CE6-99C2-C22488572868}" type="datetimeFigureOut">
              <a:rPr lang="en-US" dirty="0"/>
              <a:t>2/18/2025</a:t>
            </a:fld>
            <a:endParaRPr lang="en-US"/>
          </a:p>
        </p:txBody>
      </p:sp>
      <p:sp>
        <p:nvSpPr>
          <p:cNvPr id="3" name="Footer Placeholder 2">
            <a:extLst>
              <a:ext uri="{FF2B5EF4-FFF2-40B4-BE49-F238E27FC236}">
                <a16:creationId xmlns:a16="http://schemas.microsoft.com/office/drawing/2014/main" id="{6B0E4B02-DD32-C63F-6FEE-BC36E2EFD012}"/>
              </a:ext>
            </a:extLst>
          </p:cNvPr>
          <p:cNvSpPr>
            <a:spLocks noGrp="1"/>
          </p:cNvSpPr>
          <p:nvPr>
            <p:ph type="ftr" sz="quarter" idx="11"/>
          </p:nvPr>
        </p:nvSpPr>
        <p:spPr/>
        <p:txBody>
          <a:bodyPr/>
          <a:lstStyle/>
          <a:p>
            <a:r>
              <a:rPr lang="en-US"/>
              <a:t>
              </a:t>
            </a:r>
          </a:p>
        </p:txBody>
      </p:sp>
      <p:sp>
        <p:nvSpPr>
          <p:cNvPr id="4" name="Slide Number Placeholder 3">
            <a:extLst>
              <a:ext uri="{FF2B5EF4-FFF2-40B4-BE49-F238E27FC236}">
                <a16:creationId xmlns:a16="http://schemas.microsoft.com/office/drawing/2014/main" id="{CF25FA8B-18F7-7DDC-74E0-B1C7139E7B05}"/>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2431293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2D42A-8FC3-F6BE-4CF7-1490DE4FD462}"/>
              </a:ext>
            </a:extLst>
          </p:cNvPr>
          <p:cNvSpPr>
            <a:spLocks noGrp="1"/>
          </p:cNvSpPr>
          <p:nvPr>
            <p:ph type="title"/>
          </p:nvPr>
        </p:nvSpPr>
        <p:spPr>
          <a:xfrm>
            <a:off x="317395" y="766636"/>
            <a:ext cx="3951745" cy="1510628"/>
          </a:xfrm>
        </p:spPr>
        <p:txBody>
          <a:bodyPr anchor="t"/>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CAA2BAA-1CCB-696D-D506-5E1747080119}"/>
              </a:ext>
            </a:extLst>
          </p:cNvPr>
          <p:cNvSpPr>
            <a:spLocks noGrp="1"/>
          </p:cNvSpPr>
          <p:nvPr>
            <p:ph idx="1"/>
          </p:nvPr>
        </p:nvSpPr>
        <p:spPr>
          <a:xfrm>
            <a:off x="5105400" y="702452"/>
            <a:ext cx="6249988" cy="531734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B3C3E7-B970-EF6C-A6D3-6CB81C948775}"/>
              </a:ext>
            </a:extLst>
          </p:cNvPr>
          <p:cNvSpPr>
            <a:spLocks noGrp="1"/>
          </p:cNvSpPr>
          <p:nvPr>
            <p:ph type="body" sz="half" idx="2"/>
          </p:nvPr>
        </p:nvSpPr>
        <p:spPr>
          <a:xfrm>
            <a:off x="323953" y="2277264"/>
            <a:ext cx="3752747" cy="374253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F32464-D130-7DA0-050D-B444566B1A2F}"/>
              </a:ext>
            </a:extLst>
          </p:cNvPr>
          <p:cNvSpPr>
            <a:spLocks noGrp="1"/>
          </p:cNvSpPr>
          <p:nvPr>
            <p:ph type="dt" sz="half" idx="10"/>
          </p:nvPr>
        </p:nvSpPr>
        <p:spPr/>
        <p:txBody>
          <a:bodyPr/>
          <a:lstStyle/>
          <a:p>
            <a:fld id="{9A750ABA-DFFA-4B13-BB77-624D9164A38B}" type="datetimeFigureOut">
              <a:rPr lang="en-US" dirty="0"/>
              <a:t>2/18/2025</a:t>
            </a:fld>
            <a:endParaRPr lang="en-US"/>
          </a:p>
        </p:txBody>
      </p:sp>
      <p:sp>
        <p:nvSpPr>
          <p:cNvPr id="6" name="Footer Placeholder 5">
            <a:extLst>
              <a:ext uri="{FF2B5EF4-FFF2-40B4-BE49-F238E27FC236}">
                <a16:creationId xmlns:a16="http://schemas.microsoft.com/office/drawing/2014/main" id="{3FC2B3B4-209E-187A-6F86-2F2EAD9F7476}"/>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036A2A86-6CB1-F027-66AC-8EBFA9D0647A}"/>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108606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68F49-A418-C21F-25DC-E4C2E1716387}"/>
              </a:ext>
            </a:extLst>
          </p:cNvPr>
          <p:cNvSpPr>
            <a:spLocks noGrp="1"/>
          </p:cNvSpPr>
          <p:nvPr>
            <p:ph type="title"/>
          </p:nvPr>
        </p:nvSpPr>
        <p:spPr>
          <a:xfrm>
            <a:off x="318972" y="765850"/>
            <a:ext cx="3995693" cy="1774778"/>
          </a:xfrm>
        </p:spPr>
        <p:txBody>
          <a:bodyPr anchor="t"/>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378CDE2-0C1B-D3BE-F399-98D983EF4534}"/>
              </a:ext>
            </a:extLst>
          </p:cNvPr>
          <p:cNvSpPr>
            <a:spLocks noGrp="1" noChangeAspect="1"/>
          </p:cNvSpPr>
          <p:nvPr>
            <p:ph type="pic" idx="1"/>
          </p:nvPr>
        </p:nvSpPr>
        <p:spPr>
          <a:xfrm>
            <a:off x="5105400" y="838200"/>
            <a:ext cx="6249988" cy="51815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38786322-CA2D-A634-C10E-4F22BCE48B7F}"/>
              </a:ext>
            </a:extLst>
          </p:cNvPr>
          <p:cNvSpPr>
            <a:spLocks noGrp="1"/>
          </p:cNvSpPr>
          <p:nvPr>
            <p:ph type="body" sz="half" idx="2"/>
          </p:nvPr>
        </p:nvSpPr>
        <p:spPr>
          <a:xfrm>
            <a:off x="340137" y="2552699"/>
            <a:ext cx="3736563" cy="3467099"/>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AD0DD6-F55F-4437-DEC5-FA6028509A2D}"/>
              </a:ext>
            </a:extLst>
          </p:cNvPr>
          <p:cNvSpPr>
            <a:spLocks noGrp="1"/>
          </p:cNvSpPr>
          <p:nvPr>
            <p:ph type="dt" sz="half" idx="10"/>
          </p:nvPr>
        </p:nvSpPr>
        <p:spPr>
          <a:xfrm>
            <a:off x="340137" y="63202"/>
            <a:ext cx="2743200" cy="318221"/>
          </a:xfrm>
        </p:spPr>
        <p:txBody>
          <a:bodyPr/>
          <a:lstStyle/>
          <a:p>
            <a:fld id="{3220A08F-2B1D-4498-A043-7C299B1C2561}" type="datetimeFigureOut">
              <a:rPr lang="en-US" dirty="0"/>
              <a:t>2/18/2025</a:t>
            </a:fld>
            <a:endParaRPr lang="en-US"/>
          </a:p>
        </p:txBody>
      </p:sp>
      <p:sp>
        <p:nvSpPr>
          <p:cNvPr id="6" name="Footer Placeholder 5">
            <a:extLst>
              <a:ext uri="{FF2B5EF4-FFF2-40B4-BE49-F238E27FC236}">
                <a16:creationId xmlns:a16="http://schemas.microsoft.com/office/drawing/2014/main" id="{595B46D7-EE7C-E399-6A6B-18237228F6BA}"/>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F211B808-3207-D755-3B0B-E1D8814B2FA1}"/>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3993390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DEBC-9F49-FA9D-D13C-DB380A6281E2}"/>
              </a:ext>
            </a:extLst>
          </p:cNvPr>
          <p:cNvSpPr>
            <a:spLocks noGrp="1"/>
          </p:cNvSpPr>
          <p:nvPr>
            <p:ph type="title"/>
          </p:nvPr>
        </p:nvSpPr>
        <p:spPr>
          <a:xfrm>
            <a:off x="308387" y="757451"/>
            <a:ext cx="10875953" cy="1214650"/>
          </a:xfrm>
        </p:spPr>
        <p:txBody>
          <a:bodyPr anchor="t"/>
          <a:lstStyle/>
          <a:p>
            <a:r>
              <a:rPr lang="en-US"/>
              <a:t>Click to edit Master title style</a:t>
            </a:r>
          </a:p>
        </p:txBody>
      </p:sp>
      <p:sp>
        <p:nvSpPr>
          <p:cNvPr id="3" name="Vertical Text Placeholder 2">
            <a:extLst>
              <a:ext uri="{FF2B5EF4-FFF2-40B4-BE49-F238E27FC236}">
                <a16:creationId xmlns:a16="http://schemas.microsoft.com/office/drawing/2014/main" id="{BA00CB13-23E6-D711-450C-A85A0CB99576}"/>
              </a:ext>
            </a:extLst>
          </p:cNvPr>
          <p:cNvSpPr>
            <a:spLocks noGrp="1"/>
          </p:cNvSpPr>
          <p:nvPr>
            <p:ph type="body" orient="vert" idx="1"/>
          </p:nvPr>
        </p:nvSpPr>
        <p:spPr>
          <a:xfrm>
            <a:off x="335467" y="1972101"/>
            <a:ext cx="10848873" cy="40476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89BB7B-5C14-76DB-FEA8-3DBC09A96516}"/>
              </a:ext>
            </a:extLst>
          </p:cNvPr>
          <p:cNvSpPr>
            <a:spLocks noGrp="1"/>
          </p:cNvSpPr>
          <p:nvPr>
            <p:ph type="dt" sz="half" idx="10"/>
          </p:nvPr>
        </p:nvSpPr>
        <p:spPr/>
        <p:txBody>
          <a:bodyPr/>
          <a:lstStyle/>
          <a:p>
            <a:fld id="{6BAD9902-F134-45BD-ABD2-80C28059B090}" type="datetimeFigureOut">
              <a:rPr lang="en-US" dirty="0"/>
              <a:t>2/18/2025</a:t>
            </a:fld>
            <a:endParaRPr lang="en-US"/>
          </a:p>
        </p:txBody>
      </p:sp>
      <p:sp>
        <p:nvSpPr>
          <p:cNvPr id="5" name="Footer Placeholder 4">
            <a:extLst>
              <a:ext uri="{FF2B5EF4-FFF2-40B4-BE49-F238E27FC236}">
                <a16:creationId xmlns:a16="http://schemas.microsoft.com/office/drawing/2014/main" id="{48BC13CC-29B3-9FDC-C746-D5D65CC2A5D3}"/>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9AB52A12-895F-E9BE-5289-4E0411BD3F4B}"/>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2777644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A17614-2270-537D-8B09-6CB65016AD8F}"/>
              </a:ext>
            </a:extLst>
          </p:cNvPr>
          <p:cNvSpPr>
            <a:spLocks noGrp="1"/>
          </p:cNvSpPr>
          <p:nvPr>
            <p:ph type="title" orient="vert"/>
          </p:nvPr>
        </p:nvSpPr>
        <p:spPr>
          <a:xfrm>
            <a:off x="9359496" y="755981"/>
            <a:ext cx="2277552" cy="533836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0BC98B5-885C-CBB1-A858-76F65F7D28BD}"/>
              </a:ext>
            </a:extLst>
          </p:cNvPr>
          <p:cNvSpPr>
            <a:spLocks noGrp="1"/>
          </p:cNvSpPr>
          <p:nvPr>
            <p:ph type="body" orient="vert" idx="1"/>
          </p:nvPr>
        </p:nvSpPr>
        <p:spPr>
          <a:xfrm>
            <a:off x="838199" y="755981"/>
            <a:ext cx="8230086" cy="533836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E5DAFE-6A83-FB7D-72DF-232EFE20424E}"/>
              </a:ext>
            </a:extLst>
          </p:cNvPr>
          <p:cNvSpPr>
            <a:spLocks noGrp="1"/>
          </p:cNvSpPr>
          <p:nvPr>
            <p:ph type="dt" sz="half" idx="10"/>
          </p:nvPr>
        </p:nvSpPr>
        <p:spPr/>
        <p:txBody>
          <a:bodyPr/>
          <a:lstStyle/>
          <a:p>
            <a:fld id="{C2B04DB0-379A-41B7-9B29-7F42F0D571D5}" type="datetimeFigureOut">
              <a:rPr lang="en-US" dirty="0"/>
              <a:t>2/18/2025</a:t>
            </a:fld>
            <a:endParaRPr lang="en-US"/>
          </a:p>
        </p:txBody>
      </p:sp>
      <p:sp>
        <p:nvSpPr>
          <p:cNvPr id="5" name="Footer Placeholder 4">
            <a:extLst>
              <a:ext uri="{FF2B5EF4-FFF2-40B4-BE49-F238E27FC236}">
                <a16:creationId xmlns:a16="http://schemas.microsoft.com/office/drawing/2014/main" id="{43B41CCF-A3CD-506E-3AAE-CAEFA8C1BB12}"/>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7420DD9D-25C2-0EDF-A6F4-71946D57B3CD}"/>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1399188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FF45E2-9197-4E34-029A-725ADAC0C752}"/>
              </a:ext>
            </a:extLst>
          </p:cNvPr>
          <p:cNvSpPr>
            <a:spLocks noGrp="1"/>
          </p:cNvSpPr>
          <p:nvPr>
            <p:ph type="title"/>
          </p:nvPr>
        </p:nvSpPr>
        <p:spPr>
          <a:xfrm>
            <a:off x="308387" y="620202"/>
            <a:ext cx="9956747" cy="143878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268CC19E-63FE-1D76-2550-01FD9A6D9A95}"/>
              </a:ext>
            </a:extLst>
          </p:cNvPr>
          <p:cNvSpPr>
            <a:spLocks noGrp="1"/>
          </p:cNvSpPr>
          <p:nvPr>
            <p:ph type="body" idx="1"/>
          </p:nvPr>
        </p:nvSpPr>
        <p:spPr>
          <a:xfrm>
            <a:off x="335467" y="2306781"/>
            <a:ext cx="9956747" cy="38701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DFA067-55BA-33CD-E6F2-B24B2D5DE896}"/>
              </a:ext>
            </a:extLst>
          </p:cNvPr>
          <p:cNvSpPr>
            <a:spLocks noGrp="1"/>
          </p:cNvSpPr>
          <p:nvPr>
            <p:ph type="dt" sz="half" idx="2"/>
          </p:nvPr>
        </p:nvSpPr>
        <p:spPr>
          <a:xfrm>
            <a:off x="340137" y="63202"/>
            <a:ext cx="2743200" cy="318221"/>
          </a:xfrm>
          <a:prstGeom prst="rect">
            <a:avLst/>
          </a:prstGeom>
        </p:spPr>
        <p:txBody>
          <a:bodyPr vert="horz" lIns="91440" tIns="45720" rIns="91440" bIns="45720" rtlCol="0" anchor="ctr"/>
          <a:lstStyle>
            <a:lvl1pPr algn="l">
              <a:defRPr sz="800">
                <a:solidFill>
                  <a:schemeClr val="tx1"/>
                </a:solidFill>
              </a:defRPr>
            </a:lvl1pPr>
          </a:lstStyle>
          <a:p>
            <a:fld id="{567E9B64-DC09-41C8-9DE3-DA74AF8D2F97}" type="datetimeFigureOut">
              <a:rPr lang="en-US" dirty="0"/>
              <a:t>2/18/2025</a:t>
            </a:fld>
            <a:endParaRPr lang="en-US"/>
          </a:p>
        </p:txBody>
      </p:sp>
      <p:sp>
        <p:nvSpPr>
          <p:cNvPr id="5" name="Footer Placeholder 4">
            <a:extLst>
              <a:ext uri="{FF2B5EF4-FFF2-40B4-BE49-F238E27FC236}">
                <a16:creationId xmlns:a16="http://schemas.microsoft.com/office/drawing/2014/main" id="{C965EAE2-7EF5-FFAA-CD74-AA63C671197D}"/>
              </a:ext>
            </a:extLst>
          </p:cNvPr>
          <p:cNvSpPr>
            <a:spLocks noGrp="1"/>
          </p:cNvSpPr>
          <p:nvPr>
            <p:ph type="ftr" sz="quarter" idx="3"/>
          </p:nvPr>
        </p:nvSpPr>
        <p:spPr>
          <a:xfrm>
            <a:off x="7344016" y="6424761"/>
            <a:ext cx="4059936" cy="365125"/>
          </a:xfrm>
          <a:prstGeom prst="rect">
            <a:avLst/>
          </a:prstGeom>
        </p:spPr>
        <p:txBody>
          <a:bodyPr vert="horz" lIns="91440" tIns="45720" rIns="91440" bIns="45720" rtlCol="0" anchor="ctr"/>
          <a:lstStyle>
            <a:lvl1pPr algn="r">
              <a:defRPr sz="800" b="0" cap="all" spc="0" baseline="0">
                <a:solidFill>
                  <a:schemeClr val="tx1"/>
                </a:solidFill>
              </a:defRPr>
            </a:lvl1pPr>
          </a:lstStyle>
          <a:p>
            <a:r>
              <a:rPr lang="en-US"/>
              <a:t>
              </a:t>
            </a:r>
          </a:p>
        </p:txBody>
      </p:sp>
      <p:sp>
        <p:nvSpPr>
          <p:cNvPr id="6" name="Slide Number Placeholder 5">
            <a:extLst>
              <a:ext uri="{FF2B5EF4-FFF2-40B4-BE49-F238E27FC236}">
                <a16:creationId xmlns:a16="http://schemas.microsoft.com/office/drawing/2014/main" id="{D109DC1A-2539-3AE9-11EA-B87D22E62CDB}"/>
              </a:ext>
            </a:extLst>
          </p:cNvPr>
          <p:cNvSpPr>
            <a:spLocks noGrp="1"/>
          </p:cNvSpPr>
          <p:nvPr>
            <p:ph type="sldNum" sz="quarter" idx="4"/>
          </p:nvPr>
        </p:nvSpPr>
        <p:spPr>
          <a:xfrm>
            <a:off x="11403951" y="6425816"/>
            <a:ext cx="429768" cy="365125"/>
          </a:xfrm>
          <a:prstGeom prst="rect">
            <a:avLst/>
          </a:prstGeom>
        </p:spPr>
        <p:txBody>
          <a:bodyPr vert="horz" lIns="91440" tIns="45720" rIns="91440" bIns="45720" rtlCol="0" anchor="ctr"/>
          <a:lstStyle>
            <a:lvl1pPr algn="r">
              <a:defRPr sz="800">
                <a:solidFill>
                  <a:schemeClr val="tx1"/>
                </a:solidFill>
              </a:defRPr>
            </a:lvl1pPr>
          </a:lstStyle>
          <a:p>
            <a:fld id="{6E91CC32-6A6B-4E2E-BBA1-6864F305DA26}" type="slidenum">
              <a:rPr lang="en-US" dirty="0"/>
              <a:t>‹#›</a:t>
            </a:fld>
            <a:endParaRPr lang="en-US"/>
          </a:p>
        </p:txBody>
      </p:sp>
    </p:spTree>
    <p:extLst>
      <p:ext uri="{BB962C8B-B14F-4D97-AF65-F5344CB8AC3E}">
        <p14:creationId xmlns:p14="http://schemas.microsoft.com/office/powerpoint/2010/main" val="2333093174"/>
      </p:ext>
    </p:extLst>
  </p:cSld>
  <p:clrMap bg1="dk1" tx1="lt1" bg2="dk2" tx2="lt2" accent1="accent1" accent2="accent2" accent3="accent3" accent4="accent4" accent5="accent5" accent6="accent6" hlink="hlink" folHlink="folHlink"/>
  <p:sldLayoutIdLst>
    <p:sldLayoutId id="2147484159" r:id="rId1"/>
    <p:sldLayoutId id="2147484160" r:id="rId2"/>
    <p:sldLayoutId id="2147484161" r:id="rId3"/>
    <p:sldLayoutId id="2147484162" r:id="rId4"/>
    <p:sldLayoutId id="2147484163" r:id="rId5"/>
    <p:sldLayoutId id="2147484164" r:id="rId6"/>
    <p:sldLayoutId id="2147484165" r:id="rId7"/>
    <p:sldLayoutId id="2147484166" r:id="rId8"/>
    <p:sldLayoutId id="2147484167" r:id="rId9"/>
    <p:sldLayoutId id="2147484168" r:id="rId10"/>
    <p:sldLayoutId id="2147484169" r:id="rId11"/>
  </p:sldLayoutIdLst>
  <p:hf hdr="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86868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4" orient="horz" pos="528">
          <p15:clr>
            <a:srgbClr val="F26B43"/>
          </p15:clr>
        </p15:guide>
        <p15:guide id="19" orient="horz" pos="2160">
          <p15:clr>
            <a:srgbClr val="F26B43"/>
          </p15:clr>
        </p15:guide>
        <p15:guide id="20"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4a"/><Relationship Id="rId1" Type="http://schemas.openxmlformats.org/officeDocument/2006/relationships/audio" Target="NULL"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2.m4a"/><Relationship Id="rId1" Type="http://schemas.openxmlformats.org/officeDocument/2006/relationships/audio" Target="NULL" TargetMode="External"/><Relationship Id="rId5" Type="http://schemas.openxmlformats.org/officeDocument/2006/relationships/image" Target="../media/image2.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3.m4a"/><Relationship Id="rId1" Type="http://schemas.openxmlformats.org/officeDocument/2006/relationships/audio" Target="NULL" TargetMode="External"/><Relationship Id="rId5" Type="http://schemas.openxmlformats.org/officeDocument/2006/relationships/image" Target="../media/image5.jpe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4.xml"/><Relationship Id="rId7" Type="http://schemas.openxmlformats.org/officeDocument/2006/relationships/diagramColors" Target="../diagrams/colors1.xml"/><Relationship Id="rId2" Type="http://schemas.microsoft.com/office/2007/relationships/media" Target="../media/media4.m4a"/><Relationship Id="rId1" Type="http://schemas.openxmlformats.org/officeDocument/2006/relationships/audio" Target="NULL" TargetMode="Externa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png"/><Relationship Id="rId4" Type="http://schemas.openxmlformats.org/officeDocument/2006/relationships/diagramData" Target="../diagrams/data1.xml"/><Relationship Id="rId9" Type="http://schemas.openxmlformats.org/officeDocument/2006/relationships/image" Target="../media/image7.jpg"/></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slideLayout" Target="../slideLayouts/slideLayout2.xml"/><Relationship Id="rId7" Type="http://schemas.openxmlformats.org/officeDocument/2006/relationships/diagramColors" Target="../diagrams/colors2.xml"/><Relationship Id="rId2" Type="http://schemas.microsoft.com/office/2007/relationships/media" Target="../media/media5.m4a"/><Relationship Id="rId1" Type="http://schemas.openxmlformats.org/officeDocument/2006/relationships/audio" Target="NULL" TargetMode="Externa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6.m4a"/><Relationship Id="rId1" Type="http://schemas.openxmlformats.org/officeDocument/2006/relationships/audio" Target="NULL" TargetMode="External"/><Relationship Id="rId5" Type="http://schemas.openxmlformats.org/officeDocument/2006/relationships/image" Target="../media/image2.pn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7.m4a"/><Relationship Id="rId1" Type="http://schemas.openxmlformats.org/officeDocument/2006/relationships/audio" Target="NULL" TargetMode="External"/><Relationship Id="rId5" Type="http://schemas.openxmlformats.org/officeDocument/2006/relationships/image" Target="../media/image2.pn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slideLayout" Target="../slideLayouts/slideLayout2.xml"/><Relationship Id="rId7" Type="http://schemas.openxmlformats.org/officeDocument/2006/relationships/diagramColors" Target="../diagrams/colors3.xml"/><Relationship Id="rId2" Type="http://schemas.microsoft.com/office/2007/relationships/media" Target="../media/media8.m4a"/><Relationship Id="rId1" Type="http://schemas.openxmlformats.org/officeDocument/2006/relationships/audio" Target="NULL" TargetMode="Externa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9.m4a"/><Relationship Id="rId1" Type="http://schemas.openxmlformats.org/officeDocument/2006/relationships/audio" Target="NULL" TargetMode="External"/><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10.m4a"/><Relationship Id="rId1" Type="http://schemas.openxmlformats.org/officeDocument/2006/relationships/audio" Target="NULL" TargetMode="External"/><Relationship Id="rId5" Type="http://schemas.openxmlformats.org/officeDocument/2006/relationships/image" Target="../media/image33.png"/><Relationship Id="rId4" Type="http://schemas.openxmlformats.org/officeDocument/2006/relationships/image" Target="../media/image34.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11.m4a"/><Relationship Id="rId1" Type="http://schemas.openxmlformats.org/officeDocument/2006/relationships/audio" Target="NULL" TargetMode="External"/><Relationship Id="rId5" Type="http://schemas.openxmlformats.org/officeDocument/2006/relationships/image" Target="../media/image33.png"/><Relationship Id="rId4" Type="http://schemas.openxmlformats.org/officeDocument/2006/relationships/image" Target="../media/image35.jpg"/></Relationships>
</file>

<file path=ppt/slides/_rels/slide1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12.m4a"/><Relationship Id="rId1" Type="http://schemas.openxmlformats.org/officeDocument/2006/relationships/audio" Target="NULL" TargetMode="External"/><Relationship Id="rId6" Type="http://schemas.openxmlformats.org/officeDocument/2006/relationships/image" Target="../media/image33.png"/><Relationship Id="rId5" Type="http://schemas.openxmlformats.org/officeDocument/2006/relationships/image" Target="../media/image37.jpeg"/><Relationship Id="rId4" Type="http://schemas.openxmlformats.org/officeDocument/2006/relationships/notesSlide" Target="../notesSlides/notesSlide1.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13.m4a"/><Relationship Id="rId1" Type="http://schemas.openxmlformats.org/officeDocument/2006/relationships/audio" Target="NULL" TargetMode="External"/><Relationship Id="rId6" Type="http://schemas.openxmlformats.org/officeDocument/2006/relationships/image" Target="../media/image33.png"/><Relationship Id="rId5" Type="http://schemas.openxmlformats.org/officeDocument/2006/relationships/image" Target="../media/image38.jpeg"/><Relationship Id="rId4" Type="http://schemas.openxmlformats.org/officeDocument/2006/relationships/notesSlide" Target="../notesSlides/notesSlid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732B7-321C-947E-C3CE-9306B74585A5}"/>
              </a:ext>
            </a:extLst>
          </p:cNvPr>
          <p:cNvSpPr>
            <a:spLocks noGrp="1"/>
          </p:cNvSpPr>
          <p:nvPr>
            <p:ph type="ctrTitle"/>
          </p:nvPr>
        </p:nvSpPr>
        <p:spPr>
          <a:xfrm>
            <a:off x="515066" y="664433"/>
            <a:ext cx="5580933" cy="2764567"/>
          </a:xfrm>
        </p:spPr>
        <p:txBody>
          <a:bodyPr vert="horz" lIns="91440" tIns="45720" rIns="91440" bIns="45720" rtlCol="0" anchor="t">
            <a:normAutofit/>
          </a:bodyPr>
          <a:lstStyle/>
          <a:p>
            <a:pPr algn="l"/>
            <a:r>
              <a:rPr lang="en-US"/>
              <a:t>Team Case Analysis: Novo Nordisk A/S</a:t>
            </a:r>
          </a:p>
        </p:txBody>
      </p:sp>
      <p:sp>
        <p:nvSpPr>
          <p:cNvPr id="3" name="Subtitle 2">
            <a:extLst>
              <a:ext uri="{FF2B5EF4-FFF2-40B4-BE49-F238E27FC236}">
                <a16:creationId xmlns:a16="http://schemas.microsoft.com/office/drawing/2014/main" id="{E40042F0-5E27-467E-57B1-2AC2E9AE9A04}"/>
              </a:ext>
            </a:extLst>
          </p:cNvPr>
          <p:cNvSpPr>
            <a:spLocks noGrp="1"/>
          </p:cNvSpPr>
          <p:nvPr>
            <p:ph type="subTitle" idx="1"/>
          </p:nvPr>
        </p:nvSpPr>
        <p:spPr>
          <a:xfrm>
            <a:off x="640080" y="3429000"/>
            <a:ext cx="5455919" cy="2764567"/>
          </a:xfrm>
        </p:spPr>
        <p:txBody>
          <a:bodyPr vert="horz" lIns="91440" tIns="45720" rIns="91440" bIns="45720" rtlCol="0" anchor="ctr">
            <a:normAutofit/>
          </a:bodyPr>
          <a:lstStyle/>
          <a:p>
            <a:pPr marL="342900" indent="-342900" algn="l">
              <a:buFont typeface="Arial" panose="020B0604020202020204" pitchFamily="34" charset="0"/>
              <a:buChar char="•"/>
            </a:pPr>
            <a:r>
              <a:rPr lang="en-US" sz="2200"/>
              <a:t>Jen Hancock</a:t>
            </a:r>
          </a:p>
          <a:p>
            <a:pPr marL="342900" indent="-342900" algn="l">
              <a:buFont typeface="Arial" panose="020B0604020202020204" pitchFamily="34" charset="0"/>
              <a:buChar char="•"/>
            </a:pPr>
            <a:r>
              <a:rPr lang="en-US" sz="2200"/>
              <a:t>Joseph Mandeville</a:t>
            </a:r>
          </a:p>
          <a:p>
            <a:pPr marL="342900" indent="-342900" algn="l">
              <a:buFont typeface="Arial" panose="020B0604020202020204" pitchFamily="34" charset="0"/>
              <a:buChar char="•"/>
            </a:pPr>
            <a:r>
              <a:rPr lang="en-US" sz="2200"/>
              <a:t>Marissa </a:t>
            </a:r>
            <a:r>
              <a:rPr lang="en-US" sz="2200" err="1"/>
              <a:t>Hardimon</a:t>
            </a:r>
            <a:endParaRPr lang="en-US" sz="2200"/>
          </a:p>
          <a:p>
            <a:pPr marL="342900" indent="-342900" algn="l">
              <a:buFont typeface="Arial" panose="020B0604020202020204" pitchFamily="34" charset="0"/>
              <a:buChar char="•"/>
            </a:pPr>
            <a:r>
              <a:rPr lang="en-US" sz="2200"/>
              <a:t>Renee Little</a:t>
            </a:r>
          </a:p>
        </p:txBody>
      </p:sp>
      <p:pic>
        <p:nvPicPr>
          <p:cNvPr id="5" name="Picture 4" descr="Needle and vial">
            <a:extLst>
              <a:ext uri="{FF2B5EF4-FFF2-40B4-BE49-F238E27FC236}">
                <a16:creationId xmlns:a16="http://schemas.microsoft.com/office/drawing/2014/main" id="{DAFCB80D-C1BE-0B39-FDE1-D596B92C6245}"/>
              </a:ext>
            </a:extLst>
          </p:cNvPr>
          <p:cNvPicPr>
            <a:picLocks noChangeAspect="1"/>
          </p:cNvPicPr>
          <p:nvPr/>
        </p:nvPicPr>
        <p:blipFill>
          <a:blip r:embed="rId4">
            <a:extLst>
              <a:ext uri="{28A0092B-C50C-407E-A947-70E740481C1C}">
                <a14:useLocalDpi xmlns:a14="http://schemas.microsoft.com/office/drawing/2010/main" val="0"/>
              </a:ext>
            </a:extLst>
          </a:blip>
          <a:srcRect l="19027" r="14020" b="-1"/>
          <a:stretch/>
        </p:blipFill>
        <p:spPr>
          <a:xfrm>
            <a:off x="6096000" y="10"/>
            <a:ext cx="6094477"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4" name="intro">
            <a:hlinkClick r:id="" action="ppaction://media"/>
            <a:extLst>
              <a:ext uri="{FF2B5EF4-FFF2-40B4-BE49-F238E27FC236}">
                <a16:creationId xmlns:a16="http://schemas.microsoft.com/office/drawing/2014/main" id="{D6E52BAD-2F45-4DF2-C1C3-41242E62C232}"/>
              </a:ext>
            </a:extLst>
          </p:cNvPr>
          <p:cNvPicPr>
            <a:picLocks noChangeAspect="1"/>
          </p:cNvPicPr>
          <p:nvPr>
            <a:audioFile r:link="rId1"/>
            <p:extLst>
              <p:ext uri="{DAA4B4D4-6D71-4841-9C94-3DE7FCFB9230}">
                <p14:media xmlns:p14="http://schemas.microsoft.com/office/powerpoint/2010/main" r:embed="rId2">
                  <p14:trim st="1000" end="1016.2916"/>
                </p14:media>
              </p:ext>
            </p:extLst>
          </p:nvPr>
        </p:nvPicPr>
        <p:blipFill>
          <a:blip r:embed="rId5"/>
          <a:stretch>
            <a:fillRect/>
          </a:stretch>
        </p:blipFill>
        <p:spPr>
          <a:xfrm>
            <a:off x="11460227" y="6127740"/>
            <a:ext cx="730250" cy="730250"/>
          </a:xfrm>
          <a:prstGeom prst="rect">
            <a:avLst/>
          </a:prstGeom>
        </p:spPr>
      </p:pic>
      <p:sp>
        <p:nvSpPr>
          <p:cNvPr id="9" name="TextBox 8">
            <a:extLst>
              <a:ext uri="{FF2B5EF4-FFF2-40B4-BE49-F238E27FC236}">
                <a16:creationId xmlns:a16="http://schemas.microsoft.com/office/drawing/2014/main" id="{A266BB72-D8BC-6C5E-1874-2A463A00977A}"/>
              </a:ext>
            </a:extLst>
          </p:cNvPr>
          <p:cNvSpPr txBox="1"/>
          <p:nvPr/>
        </p:nvSpPr>
        <p:spPr>
          <a:xfrm>
            <a:off x="10402728" y="6642556"/>
            <a:ext cx="1789272" cy="215444"/>
          </a:xfrm>
          <a:prstGeom prst="rect">
            <a:avLst/>
          </a:prstGeom>
          <a:noFill/>
        </p:spPr>
        <p:txBody>
          <a:bodyPr wrap="none" rtlCol="0">
            <a:spAutoFit/>
          </a:bodyPr>
          <a:lstStyle/>
          <a:p>
            <a:r>
              <a:rPr lang="en-US" sz="800">
                <a:solidFill>
                  <a:schemeClr val="bg1"/>
                </a:solidFill>
              </a:rPr>
              <a:t>SPEAKER: JENNIFER HANCOCK</a:t>
            </a:r>
          </a:p>
        </p:txBody>
      </p:sp>
    </p:spTree>
    <p:extLst>
      <p:ext uri="{BB962C8B-B14F-4D97-AF65-F5344CB8AC3E}">
        <p14:creationId xmlns:p14="http://schemas.microsoft.com/office/powerpoint/2010/main" val="3148265167"/>
      </p:ext>
    </p:extLst>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2461F-CDD0-F0C2-16EF-B4DC010C586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A446EA7-1A54-7E8A-C28B-54974C7FC899}"/>
              </a:ext>
            </a:extLst>
          </p:cNvPr>
          <p:cNvSpPr>
            <a:spLocks noGrp="1"/>
          </p:cNvSpPr>
          <p:nvPr>
            <p:ph type="title"/>
          </p:nvPr>
        </p:nvSpPr>
        <p:spPr/>
        <p:txBody>
          <a:bodyPr/>
          <a:lstStyle/>
          <a:p>
            <a:r>
              <a:rPr lang="en-US" dirty="0"/>
              <a:t>Introduction</a:t>
            </a:r>
          </a:p>
        </p:txBody>
      </p:sp>
      <p:sp>
        <p:nvSpPr>
          <p:cNvPr id="9" name="Text Placeholder 8">
            <a:extLst>
              <a:ext uri="{FF2B5EF4-FFF2-40B4-BE49-F238E27FC236}">
                <a16:creationId xmlns:a16="http://schemas.microsoft.com/office/drawing/2014/main" id="{74720B04-9429-0F7E-5958-EE42C30D5449}"/>
              </a:ext>
            </a:extLst>
          </p:cNvPr>
          <p:cNvSpPr>
            <a:spLocks noGrp="1"/>
          </p:cNvSpPr>
          <p:nvPr>
            <p:ph type="body" idx="1"/>
          </p:nvPr>
        </p:nvSpPr>
        <p:spPr/>
        <p:txBody>
          <a:bodyPr/>
          <a:lstStyle/>
          <a:p>
            <a:r>
              <a:rPr lang="en-US" dirty="0"/>
              <a:t>Section Speaker: Jennifer Hancock</a:t>
            </a:r>
          </a:p>
        </p:txBody>
      </p:sp>
      <p:sp>
        <p:nvSpPr>
          <p:cNvPr id="5" name="Footer Placeholder 4">
            <a:extLst>
              <a:ext uri="{FF2B5EF4-FFF2-40B4-BE49-F238E27FC236}">
                <a16:creationId xmlns:a16="http://schemas.microsoft.com/office/drawing/2014/main" id="{DF9A665F-BF8C-88AC-02AE-8D36E8865807}"/>
              </a:ext>
            </a:extLst>
          </p:cNvPr>
          <p:cNvSpPr>
            <a:spLocks noGrp="1"/>
          </p:cNvSpPr>
          <p:nvPr>
            <p:ph type="ftr" sz="quarter" idx="11"/>
          </p:nvPr>
        </p:nvSpPr>
        <p:spPr/>
        <p:txBody>
          <a:bodyPr/>
          <a:lstStyle/>
          <a:p>
            <a:r>
              <a:rPr lang="en-US"/>
              <a:t>
              </a:t>
            </a:r>
          </a:p>
        </p:txBody>
      </p:sp>
      <p:pic>
        <p:nvPicPr>
          <p:cNvPr id="2" name="Content Placeholder 8" descr="Conference room table">
            <a:extLst>
              <a:ext uri="{FF2B5EF4-FFF2-40B4-BE49-F238E27FC236}">
                <a16:creationId xmlns:a16="http://schemas.microsoft.com/office/drawing/2014/main" id="{A1115281-B469-66E3-A2F7-6EE8E7C8FC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5436" y="2074863"/>
            <a:ext cx="4598303" cy="41021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78726413"/>
      </p:ext>
    </p:extLst>
  </p:cSld>
  <p:clrMapOvr>
    <a:masterClrMapping/>
  </p:clrMapOvr>
  <mc:AlternateContent xmlns:mc="http://schemas.openxmlformats.org/markup-compatibility/2006" xmlns:p14="http://schemas.microsoft.com/office/powerpoint/2010/main">
    <mc:Choice Requires="p14">
      <p:transition spd="med" p14:dur="700" advTm="1500">
        <p:fade/>
      </p:transition>
    </mc:Choice>
    <mc:Fallback xmlns="">
      <p:transition spd="med" advTm="15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1F332-FA45-0431-39BE-3F86DA16033A}"/>
              </a:ext>
            </a:extLst>
          </p:cNvPr>
          <p:cNvSpPr>
            <a:spLocks noGrp="1"/>
          </p:cNvSpPr>
          <p:nvPr>
            <p:ph type="title"/>
          </p:nvPr>
        </p:nvSpPr>
        <p:spPr/>
        <p:txBody>
          <a:bodyPr/>
          <a:lstStyle/>
          <a:p>
            <a:r>
              <a:rPr lang="en-US" dirty="0"/>
              <a:t>Novo Nordisk</a:t>
            </a:r>
          </a:p>
        </p:txBody>
      </p:sp>
      <p:pic>
        <p:nvPicPr>
          <p:cNvPr id="13" name="Content Placeholder 12" descr="A building with a circular roof&#10;&#10;AI-generated content may be incorrect.">
            <a:extLst>
              <a:ext uri="{FF2B5EF4-FFF2-40B4-BE49-F238E27FC236}">
                <a16:creationId xmlns:a16="http://schemas.microsoft.com/office/drawing/2014/main" id="{3F9D58D4-88E8-FC4F-B1D5-AF1FD1C18E9C}"/>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1057275" y="2602442"/>
            <a:ext cx="4570413" cy="30469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Content Placeholder 3">
            <a:extLst>
              <a:ext uri="{FF2B5EF4-FFF2-40B4-BE49-F238E27FC236}">
                <a16:creationId xmlns:a16="http://schemas.microsoft.com/office/drawing/2014/main" id="{A815FCC0-D788-1003-7410-5561CC9754DF}"/>
              </a:ext>
            </a:extLst>
          </p:cNvPr>
          <p:cNvSpPr>
            <a:spLocks noGrp="1"/>
          </p:cNvSpPr>
          <p:nvPr>
            <p:ph sz="half" idx="2"/>
          </p:nvPr>
        </p:nvSpPr>
        <p:spPr/>
        <p:txBody>
          <a:bodyPr>
            <a:normAutofit fontScale="62500" lnSpcReduction="20000"/>
          </a:bodyPr>
          <a:lstStyle/>
          <a:p>
            <a:r>
              <a:rPr lang="en-US" dirty="0"/>
              <a:t>Globally-Founded Healthcare Company</a:t>
            </a:r>
          </a:p>
          <a:p>
            <a:pPr lvl="1"/>
            <a:r>
              <a:rPr lang="en-US" dirty="0"/>
              <a:t>Headquarters Outside of Copenhagen, Demark (</a:t>
            </a:r>
            <a:r>
              <a:rPr lang="en-US" i="1" dirty="0"/>
              <a:t>Our Heritage</a:t>
            </a:r>
            <a:r>
              <a:rPr lang="en-US" dirty="0"/>
              <a:t>, 2023)</a:t>
            </a:r>
          </a:p>
          <a:p>
            <a:pPr lvl="1"/>
            <a:r>
              <a:rPr lang="en-US" dirty="0"/>
              <a:t>U.S. Headquarters in Plainsboro, New Jersey (</a:t>
            </a:r>
            <a:r>
              <a:rPr lang="en-US" i="1" dirty="0"/>
              <a:t>Our Heritage</a:t>
            </a:r>
            <a:r>
              <a:rPr lang="en-US" dirty="0"/>
              <a:t>, 2023)</a:t>
            </a:r>
          </a:p>
          <a:p>
            <a:r>
              <a:rPr lang="en-US" dirty="0"/>
              <a:t>Started with Focus on Diabetes</a:t>
            </a:r>
          </a:p>
          <a:p>
            <a:pPr lvl="1"/>
            <a:r>
              <a:rPr lang="en-US" dirty="0"/>
              <a:t>Helped with Secondary Diseases to Diabetes</a:t>
            </a:r>
          </a:p>
          <a:p>
            <a:pPr lvl="2"/>
            <a:r>
              <a:rPr lang="en-US" dirty="0"/>
              <a:t>Heart Conditions and Weight Management</a:t>
            </a:r>
          </a:p>
          <a:p>
            <a:r>
              <a:rPr lang="en-US" dirty="0"/>
              <a:t>Mission of Defeating Chronic Disease</a:t>
            </a:r>
          </a:p>
          <a:p>
            <a:pPr lvl="1"/>
            <a:r>
              <a:rPr lang="en-US" dirty="0"/>
              <a:t>Utilize Essential Medicine</a:t>
            </a:r>
          </a:p>
          <a:p>
            <a:pPr lvl="1"/>
            <a:r>
              <a:rPr lang="en-US" dirty="0"/>
              <a:t>Create a Cure for These Diseases</a:t>
            </a:r>
          </a:p>
          <a:p>
            <a:r>
              <a:rPr lang="en-US" dirty="0"/>
              <a:t>Primarily a Pharmaceutical Company</a:t>
            </a:r>
          </a:p>
          <a:p>
            <a:r>
              <a:rPr lang="en-US" dirty="0"/>
              <a:t>Paving Way for the Future of Diabetes Care</a:t>
            </a:r>
          </a:p>
          <a:p>
            <a:r>
              <a:rPr lang="en-US" dirty="0"/>
              <a:t>Serves Over One Hundred Countries</a:t>
            </a:r>
          </a:p>
          <a:p>
            <a:pPr lvl="1"/>
            <a:r>
              <a:rPr lang="en-US" dirty="0"/>
              <a:t>Sixteen Production Site</a:t>
            </a:r>
          </a:p>
          <a:p>
            <a:pPr lvl="1"/>
            <a:r>
              <a:rPr lang="en-US" dirty="0"/>
              <a:t>Ten Research and Development Centers</a:t>
            </a:r>
          </a:p>
        </p:txBody>
      </p:sp>
      <p:sp>
        <p:nvSpPr>
          <p:cNvPr id="6" name="Footer Placeholder 5">
            <a:extLst>
              <a:ext uri="{FF2B5EF4-FFF2-40B4-BE49-F238E27FC236}">
                <a16:creationId xmlns:a16="http://schemas.microsoft.com/office/drawing/2014/main" id="{E20C060E-0756-9F24-ED8D-4C4EF52D2E1F}"/>
              </a:ext>
            </a:extLst>
          </p:cNvPr>
          <p:cNvSpPr>
            <a:spLocks noGrp="1"/>
          </p:cNvSpPr>
          <p:nvPr>
            <p:ph type="ftr" sz="quarter" idx="11"/>
          </p:nvPr>
        </p:nvSpPr>
        <p:spPr/>
        <p:txBody>
          <a:bodyPr/>
          <a:lstStyle/>
          <a:p>
            <a:r>
              <a:rPr lang="en-US"/>
              <a:t>
              </a:t>
            </a:r>
          </a:p>
        </p:txBody>
      </p:sp>
      <p:sp>
        <p:nvSpPr>
          <p:cNvPr id="8" name="TextBox 7">
            <a:extLst>
              <a:ext uri="{FF2B5EF4-FFF2-40B4-BE49-F238E27FC236}">
                <a16:creationId xmlns:a16="http://schemas.microsoft.com/office/drawing/2014/main" id="{8A278739-1DCD-2C1F-4B4D-17E868CBA955}"/>
              </a:ext>
            </a:extLst>
          </p:cNvPr>
          <p:cNvSpPr txBox="1"/>
          <p:nvPr/>
        </p:nvSpPr>
        <p:spPr>
          <a:xfrm>
            <a:off x="10402728" y="6642556"/>
            <a:ext cx="1789272" cy="215444"/>
          </a:xfrm>
          <a:prstGeom prst="rect">
            <a:avLst/>
          </a:prstGeom>
          <a:noFill/>
        </p:spPr>
        <p:txBody>
          <a:bodyPr wrap="none" rtlCol="0">
            <a:spAutoFit/>
          </a:bodyPr>
          <a:lstStyle/>
          <a:p>
            <a:r>
              <a:rPr lang="en-US" sz="800"/>
              <a:t>SPEAKER: JENNIFER HANCOCK</a:t>
            </a:r>
          </a:p>
        </p:txBody>
      </p:sp>
      <p:pic>
        <p:nvPicPr>
          <p:cNvPr id="9" name="intro 2">
            <a:hlinkClick r:id="" action="ppaction://media"/>
            <a:extLst>
              <a:ext uri="{FF2B5EF4-FFF2-40B4-BE49-F238E27FC236}">
                <a16:creationId xmlns:a16="http://schemas.microsoft.com/office/drawing/2014/main" id="{6FADCE82-D0C3-5B4B-6271-A84C82968884}"/>
              </a:ext>
            </a:extLst>
          </p:cNvPr>
          <p:cNvPicPr>
            <a:picLocks noChangeAspect="1"/>
          </p:cNvPicPr>
          <p:nvPr>
            <a:audioFile r:link="rId1"/>
            <p:extLst>
              <p:ext uri="{DAA4B4D4-6D71-4841-9C94-3DE7FCFB9230}">
                <p14:media xmlns:p14="http://schemas.microsoft.com/office/powerpoint/2010/main" r:embed="rId2">
                  <p14:trim st="1000" end="1061.5416"/>
                </p14:media>
              </p:ext>
            </p:extLst>
          </p:nvPr>
        </p:nvPicPr>
        <p:blipFill>
          <a:blip r:embed="rId5"/>
          <a:stretch>
            <a:fillRect/>
          </a:stretch>
        </p:blipFill>
        <p:spPr>
          <a:xfrm>
            <a:off x="11461750" y="6127750"/>
            <a:ext cx="730250" cy="730250"/>
          </a:xfrm>
          <a:prstGeom prst="rect">
            <a:avLst/>
          </a:prstGeom>
        </p:spPr>
      </p:pic>
      <p:sp>
        <p:nvSpPr>
          <p:cNvPr id="14" name="TextBox 13">
            <a:extLst>
              <a:ext uri="{FF2B5EF4-FFF2-40B4-BE49-F238E27FC236}">
                <a16:creationId xmlns:a16="http://schemas.microsoft.com/office/drawing/2014/main" id="{516A9E37-C2F7-45BF-7EDB-2E235C406237}"/>
              </a:ext>
            </a:extLst>
          </p:cNvPr>
          <p:cNvSpPr txBox="1"/>
          <p:nvPr/>
        </p:nvSpPr>
        <p:spPr>
          <a:xfrm>
            <a:off x="1057275" y="5645708"/>
            <a:ext cx="4570413" cy="461665"/>
          </a:xfrm>
          <a:prstGeom prst="rect">
            <a:avLst/>
          </a:prstGeom>
          <a:noFill/>
        </p:spPr>
        <p:txBody>
          <a:bodyPr wrap="square" rtlCol="0" anchor="b">
            <a:spAutoFit/>
          </a:bodyPr>
          <a:lstStyle/>
          <a:p>
            <a:r>
              <a:rPr lang="en-US" sz="800" b="1" dirty="0"/>
              <a:t>Novo Nordisk headquarters, Denmark</a:t>
            </a:r>
            <a:endParaRPr lang="en-US" sz="800" dirty="0"/>
          </a:p>
          <a:p>
            <a:r>
              <a:rPr lang="en-US" sz="800" dirty="0"/>
              <a:t>Aerial photo of NN1 and NN2, Novo Nordisk Danish headquarters in </a:t>
            </a:r>
            <a:r>
              <a:rPr lang="en-US" sz="800" dirty="0" err="1"/>
              <a:t>Bagsværd</a:t>
            </a:r>
            <a:r>
              <a:rPr lang="en-US" sz="800" dirty="0"/>
              <a:t>. Inaugurated 2014. Architects: Henning Larsen</a:t>
            </a:r>
          </a:p>
        </p:txBody>
      </p:sp>
    </p:spTree>
    <p:extLst>
      <p:ext uri="{BB962C8B-B14F-4D97-AF65-F5344CB8AC3E}">
        <p14:creationId xmlns:p14="http://schemas.microsoft.com/office/powerpoint/2010/main" val="2882161500"/>
      </p:ext>
    </p:extLst>
  </p:cSld>
  <p:clrMapOvr>
    <a:masterClrMapping/>
  </p:clrMapOvr>
  <mc:AlternateContent xmlns:mc="http://schemas.openxmlformats.org/markup-compatibility/2006" xmlns:p14="http://schemas.microsoft.com/office/powerpoint/2010/main">
    <mc:Choice Requires="p14">
      <p:transition spd="med" p14:dur="700" advTm="61000">
        <p:fade/>
      </p:transition>
    </mc:Choice>
    <mc:Fallback xmlns="">
      <p:transition spd="med" advTm="6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100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54C91-6CDF-7EDB-F272-653119B673D5}"/>
              </a:ext>
            </a:extLst>
          </p:cNvPr>
          <p:cNvSpPr>
            <a:spLocks noGrp="1"/>
          </p:cNvSpPr>
          <p:nvPr>
            <p:ph type="title"/>
          </p:nvPr>
        </p:nvSpPr>
        <p:spPr/>
        <p:txBody>
          <a:bodyPr/>
          <a:lstStyle/>
          <a:p>
            <a:r>
              <a:rPr lang="en-US" dirty="0"/>
              <a:t>Brief History</a:t>
            </a:r>
          </a:p>
        </p:txBody>
      </p:sp>
      <p:sp>
        <p:nvSpPr>
          <p:cNvPr id="3" name="Content Placeholder 2">
            <a:extLst>
              <a:ext uri="{FF2B5EF4-FFF2-40B4-BE49-F238E27FC236}">
                <a16:creationId xmlns:a16="http://schemas.microsoft.com/office/drawing/2014/main" id="{B09ECBA7-829D-77EB-E8A3-11B037BD29F7}"/>
              </a:ext>
            </a:extLst>
          </p:cNvPr>
          <p:cNvSpPr>
            <a:spLocks noGrp="1"/>
          </p:cNvSpPr>
          <p:nvPr>
            <p:ph sz="half" idx="1"/>
          </p:nvPr>
        </p:nvSpPr>
        <p:spPr/>
        <p:txBody>
          <a:bodyPr>
            <a:normAutofit fontScale="77500" lnSpcReduction="20000"/>
          </a:bodyPr>
          <a:lstStyle/>
          <a:p>
            <a:r>
              <a:rPr lang="en-US" dirty="0"/>
              <a:t>1923</a:t>
            </a:r>
          </a:p>
          <a:p>
            <a:pPr lvl="1"/>
            <a:r>
              <a:rPr lang="en-US" dirty="0"/>
              <a:t>Began to Produce Insulin (</a:t>
            </a:r>
            <a:r>
              <a:rPr lang="en-US" i="1" dirty="0"/>
              <a:t>Our Heritage</a:t>
            </a:r>
            <a:r>
              <a:rPr lang="en-US" dirty="0"/>
              <a:t>, 2023)</a:t>
            </a:r>
          </a:p>
          <a:p>
            <a:r>
              <a:rPr lang="en-US" dirty="0"/>
              <a:t>1946</a:t>
            </a:r>
          </a:p>
          <a:p>
            <a:pPr lvl="1"/>
            <a:r>
              <a:rPr lang="en-US" dirty="0"/>
              <a:t>Developed Long-Lasting Insulin</a:t>
            </a:r>
          </a:p>
          <a:p>
            <a:r>
              <a:rPr lang="en-US" dirty="0"/>
              <a:t>1970’s</a:t>
            </a:r>
          </a:p>
          <a:p>
            <a:pPr lvl="1"/>
            <a:r>
              <a:rPr lang="en-US" dirty="0"/>
              <a:t>Created First Oral Contraception</a:t>
            </a:r>
          </a:p>
          <a:p>
            <a:pPr lvl="1"/>
            <a:r>
              <a:rPr lang="en-US" dirty="0"/>
              <a:t>Marketed First Growth Hormone</a:t>
            </a:r>
          </a:p>
          <a:p>
            <a:r>
              <a:rPr lang="en-US" dirty="0"/>
              <a:t>1985</a:t>
            </a:r>
          </a:p>
          <a:p>
            <a:pPr lvl="1"/>
            <a:r>
              <a:rPr lang="en-US" dirty="0"/>
              <a:t>Developed First Insulin Pen (Rex et al., 2012)</a:t>
            </a:r>
          </a:p>
          <a:p>
            <a:r>
              <a:rPr lang="en-US" dirty="0"/>
              <a:t>1987</a:t>
            </a:r>
          </a:p>
          <a:p>
            <a:pPr lvl="1"/>
            <a:r>
              <a:rPr lang="en-US" dirty="0"/>
              <a:t>First Human Insulin Products Using Genetically-Engineered Yeast Cells (</a:t>
            </a:r>
            <a:r>
              <a:rPr lang="en-US" i="1" dirty="0"/>
              <a:t>Our Heritage</a:t>
            </a:r>
            <a:r>
              <a:rPr lang="en-US" dirty="0"/>
              <a:t>, 2023)</a:t>
            </a:r>
          </a:p>
        </p:txBody>
      </p:sp>
      <p:sp>
        <p:nvSpPr>
          <p:cNvPr id="6" name="Footer Placeholder 5">
            <a:extLst>
              <a:ext uri="{FF2B5EF4-FFF2-40B4-BE49-F238E27FC236}">
                <a16:creationId xmlns:a16="http://schemas.microsoft.com/office/drawing/2014/main" id="{8637A3AF-AC42-E24E-EF2C-512CDBCDB944}"/>
              </a:ext>
            </a:extLst>
          </p:cNvPr>
          <p:cNvSpPr>
            <a:spLocks noGrp="1"/>
          </p:cNvSpPr>
          <p:nvPr>
            <p:ph type="ftr" sz="quarter" idx="11"/>
          </p:nvPr>
        </p:nvSpPr>
        <p:spPr/>
        <p:txBody>
          <a:bodyPr/>
          <a:lstStyle/>
          <a:p>
            <a:r>
              <a:rPr lang="en-US"/>
              <a:t>
              </a:t>
            </a:r>
          </a:p>
        </p:txBody>
      </p:sp>
      <p:sp>
        <p:nvSpPr>
          <p:cNvPr id="8" name="TextBox 7">
            <a:extLst>
              <a:ext uri="{FF2B5EF4-FFF2-40B4-BE49-F238E27FC236}">
                <a16:creationId xmlns:a16="http://schemas.microsoft.com/office/drawing/2014/main" id="{BF20F4EC-F6DB-D3C4-2D1F-FEE86313E463}"/>
              </a:ext>
            </a:extLst>
          </p:cNvPr>
          <p:cNvSpPr txBox="1"/>
          <p:nvPr/>
        </p:nvSpPr>
        <p:spPr>
          <a:xfrm>
            <a:off x="10402728" y="6642556"/>
            <a:ext cx="1789272" cy="215444"/>
          </a:xfrm>
          <a:prstGeom prst="rect">
            <a:avLst/>
          </a:prstGeom>
          <a:noFill/>
        </p:spPr>
        <p:txBody>
          <a:bodyPr wrap="none" rtlCol="0">
            <a:spAutoFit/>
          </a:bodyPr>
          <a:lstStyle/>
          <a:p>
            <a:r>
              <a:rPr lang="en-US" sz="800"/>
              <a:t>SPEAKER: JENNIFER HANCOCK</a:t>
            </a:r>
          </a:p>
        </p:txBody>
      </p:sp>
      <p:pic>
        <p:nvPicPr>
          <p:cNvPr id="9" name="history">
            <a:hlinkClick r:id="" action="ppaction://media"/>
            <a:extLst>
              <a:ext uri="{FF2B5EF4-FFF2-40B4-BE49-F238E27FC236}">
                <a16:creationId xmlns:a16="http://schemas.microsoft.com/office/drawing/2014/main" id="{98D177A0-EEF1-62E2-45EC-AFFC28C757BF}"/>
              </a:ext>
            </a:extLst>
          </p:cNvPr>
          <p:cNvPicPr>
            <a:picLocks noChangeAspect="1"/>
          </p:cNvPicPr>
          <p:nvPr>
            <a:audioFile r:link="rId1"/>
            <p:extLst>
              <p:ext uri="{DAA4B4D4-6D71-4841-9C94-3DE7FCFB9230}">
                <p14:media xmlns:p14="http://schemas.microsoft.com/office/powerpoint/2010/main" r:embed="rId2">
                  <p14:trim st="1000" end="565.375"/>
                </p14:media>
              </p:ext>
            </p:extLst>
          </p:nvPr>
        </p:nvPicPr>
        <p:blipFill>
          <a:blip r:embed="rId4"/>
          <a:stretch>
            <a:fillRect/>
          </a:stretch>
        </p:blipFill>
        <p:spPr>
          <a:xfrm>
            <a:off x="11461750" y="6127750"/>
            <a:ext cx="730250" cy="730250"/>
          </a:xfrm>
          <a:prstGeom prst="rect">
            <a:avLst/>
          </a:prstGeom>
        </p:spPr>
      </p:pic>
      <p:pic>
        <p:nvPicPr>
          <p:cNvPr id="16" name="Content Placeholder 15" descr="Several white flags with blue text&#10;&#10;AI-generated content may be incorrect.">
            <a:extLst>
              <a:ext uri="{FF2B5EF4-FFF2-40B4-BE49-F238E27FC236}">
                <a16:creationId xmlns:a16="http://schemas.microsoft.com/office/drawing/2014/main" id="{E8D80072-D643-A4C8-BA77-356FD59B4566}"/>
              </a:ext>
            </a:extLst>
          </p:cNvPr>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6713538" y="2074863"/>
            <a:ext cx="4102100" cy="41021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TextBox 16">
            <a:extLst>
              <a:ext uri="{FF2B5EF4-FFF2-40B4-BE49-F238E27FC236}">
                <a16:creationId xmlns:a16="http://schemas.microsoft.com/office/drawing/2014/main" id="{98C04D74-929A-DA3D-0121-3E20E2EBA585}"/>
              </a:ext>
            </a:extLst>
          </p:cNvPr>
          <p:cNvSpPr txBox="1"/>
          <p:nvPr/>
        </p:nvSpPr>
        <p:spPr>
          <a:xfrm>
            <a:off x="6713538" y="6176742"/>
            <a:ext cx="4102100" cy="215444"/>
          </a:xfrm>
          <a:prstGeom prst="rect">
            <a:avLst/>
          </a:prstGeom>
          <a:noFill/>
        </p:spPr>
        <p:txBody>
          <a:bodyPr wrap="square" rtlCol="0" anchor="b">
            <a:spAutoFit/>
          </a:bodyPr>
          <a:lstStyle/>
          <a:p>
            <a:r>
              <a:rPr lang="en-US" sz="800" b="1" dirty="0"/>
              <a:t>Novo Nordisk flag</a:t>
            </a:r>
          </a:p>
        </p:txBody>
      </p:sp>
    </p:spTree>
    <p:extLst>
      <p:ext uri="{BB962C8B-B14F-4D97-AF65-F5344CB8AC3E}">
        <p14:creationId xmlns:p14="http://schemas.microsoft.com/office/powerpoint/2010/main" val="3252375887"/>
      </p:ext>
    </p:extLst>
  </p:cSld>
  <p:clrMapOvr>
    <a:masterClrMapping/>
  </p:clrMapOvr>
  <mc:AlternateContent xmlns:mc="http://schemas.openxmlformats.org/markup-compatibility/2006" xmlns:p14="http://schemas.microsoft.com/office/powerpoint/2010/main">
    <mc:Choice Requires="p14">
      <p:transition spd="med" p14:dur="700" advTm="67000">
        <p:fade/>
      </p:transition>
    </mc:Choice>
    <mc:Fallback xmlns="">
      <p:transition spd="med" advTm="6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700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FEFEC-675D-A5BA-BFA8-F8B5627B6AF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2C43B91-32D3-AA63-F47B-AC99D8248BDC}"/>
              </a:ext>
            </a:extLst>
          </p:cNvPr>
          <p:cNvSpPr>
            <a:spLocks noGrp="1"/>
          </p:cNvSpPr>
          <p:nvPr>
            <p:ph type="title"/>
          </p:nvPr>
        </p:nvSpPr>
        <p:spPr/>
        <p:txBody>
          <a:bodyPr/>
          <a:lstStyle/>
          <a:p>
            <a:r>
              <a:rPr lang="en-US" dirty="0"/>
              <a:t>Background</a:t>
            </a:r>
            <a:br>
              <a:rPr lang="en-US" dirty="0"/>
            </a:br>
            <a:r>
              <a:rPr lang="en-US" dirty="0"/>
              <a:t>and</a:t>
            </a:r>
            <a:br>
              <a:rPr lang="en-US" dirty="0"/>
            </a:br>
            <a:r>
              <a:rPr lang="en-US" dirty="0"/>
              <a:t>Problem</a:t>
            </a:r>
            <a:br>
              <a:rPr lang="en-US" dirty="0"/>
            </a:br>
            <a:r>
              <a:rPr lang="en-US" dirty="0"/>
              <a:t>Identification</a:t>
            </a:r>
          </a:p>
        </p:txBody>
      </p:sp>
      <p:sp>
        <p:nvSpPr>
          <p:cNvPr id="9" name="Text Placeholder 8">
            <a:extLst>
              <a:ext uri="{FF2B5EF4-FFF2-40B4-BE49-F238E27FC236}">
                <a16:creationId xmlns:a16="http://schemas.microsoft.com/office/drawing/2014/main" id="{EC71167E-9F7A-31D3-D6F5-98B438E316D4}"/>
              </a:ext>
            </a:extLst>
          </p:cNvPr>
          <p:cNvSpPr>
            <a:spLocks noGrp="1"/>
          </p:cNvSpPr>
          <p:nvPr>
            <p:ph type="body" idx="1"/>
          </p:nvPr>
        </p:nvSpPr>
        <p:spPr/>
        <p:txBody>
          <a:bodyPr/>
          <a:lstStyle/>
          <a:p>
            <a:r>
              <a:rPr lang="en-US" dirty="0"/>
              <a:t>Section Speaker: Jennifer Hancock</a:t>
            </a:r>
          </a:p>
        </p:txBody>
      </p:sp>
      <p:sp>
        <p:nvSpPr>
          <p:cNvPr id="5" name="Footer Placeholder 4">
            <a:extLst>
              <a:ext uri="{FF2B5EF4-FFF2-40B4-BE49-F238E27FC236}">
                <a16:creationId xmlns:a16="http://schemas.microsoft.com/office/drawing/2014/main" id="{E6967122-77FD-2E01-3CC0-42B4522A08A2}"/>
              </a:ext>
            </a:extLst>
          </p:cNvPr>
          <p:cNvSpPr>
            <a:spLocks noGrp="1"/>
          </p:cNvSpPr>
          <p:nvPr>
            <p:ph type="ftr" sz="quarter" idx="11"/>
          </p:nvPr>
        </p:nvSpPr>
        <p:spPr/>
        <p:txBody>
          <a:bodyPr/>
          <a:lstStyle/>
          <a:p>
            <a:r>
              <a:rPr lang="en-US"/>
              <a:t>
              </a:t>
            </a:r>
          </a:p>
        </p:txBody>
      </p:sp>
      <p:pic>
        <p:nvPicPr>
          <p:cNvPr id="3" name="Content Placeholder 8" descr="Question mark on green pastel background">
            <a:extLst>
              <a:ext uri="{FF2B5EF4-FFF2-40B4-BE49-F238E27FC236}">
                <a16:creationId xmlns:a16="http://schemas.microsoft.com/office/drawing/2014/main" id="{1D777E04-8E52-FDB6-E541-5DADA00800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0163" y="2337594"/>
            <a:ext cx="4768850" cy="35766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3F017B88-8C7D-E36A-319B-6BB9B10A3C42}"/>
              </a:ext>
            </a:extLst>
          </p:cNvPr>
          <p:cNvSpPr txBox="1"/>
          <p:nvPr/>
        </p:nvSpPr>
        <p:spPr>
          <a:xfrm>
            <a:off x="10402728" y="6642556"/>
            <a:ext cx="1789272" cy="215444"/>
          </a:xfrm>
          <a:prstGeom prst="rect">
            <a:avLst/>
          </a:prstGeom>
          <a:noFill/>
        </p:spPr>
        <p:txBody>
          <a:bodyPr wrap="none" rtlCol="0">
            <a:spAutoFit/>
          </a:bodyPr>
          <a:lstStyle/>
          <a:p>
            <a:r>
              <a:rPr lang="en-US" sz="800"/>
              <a:t>SPEAKER: JENNIFER HANCOCK</a:t>
            </a:r>
          </a:p>
        </p:txBody>
      </p:sp>
    </p:spTree>
    <p:extLst>
      <p:ext uri="{BB962C8B-B14F-4D97-AF65-F5344CB8AC3E}">
        <p14:creationId xmlns:p14="http://schemas.microsoft.com/office/powerpoint/2010/main" val="3669122745"/>
      </p:ext>
    </p:extLst>
  </p:cSld>
  <p:clrMapOvr>
    <a:masterClrMapping/>
  </p:clrMapOvr>
  <mc:AlternateContent xmlns:mc="http://schemas.openxmlformats.org/markup-compatibility/2006" xmlns:p14="http://schemas.microsoft.com/office/powerpoint/2010/main">
    <mc:Choice Requires="p14">
      <p:transition spd="med" p14:dur="700" advTm="1500">
        <p:fade/>
      </p:transition>
    </mc:Choice>
    <mc:Fallback xmlns="">
      <p:transition spd="med" advTm="15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AA08C-EFF6-77CB-5D34-9B09D55BB86A}"/>
              </a:ext>
            </a:extLst>
          </p:cNvPr>
          <p:cNvSpPr>
            <a:spLocks noGrp="1"/>
          </p:cNvSpPr>
          <p:nvPr>
            <p:ph type="title"/>
          </p:nvPr>
        </p:nvSpPr>
        <p:spPr/>
        <p:txBody>
          <a:bodyPr>
            <a:normAutofit/>
          </a:bodyPr>
          <a:lstStyle/>
          <a:p>
            <a:r>
              <a:rPr lang="en-US" dirty="0"/>
              <a:t>Problem One: Cost</a:t>
            </a:r>
          </a:p>
        </p:txBody>
      </p:sp>
      <p:graphicFrame>
        <p:nvGraphicFramePr>
          <p:cNvPr id="20" name="Content Placeholder 2">
            <a:extLst>
              <a:ext uri="{FF2B5EF4-FFF2-40B4-BE49-F238E27FC236}">
                <a16:creationId xmlns:a16="http://schemas.microsoft.com/office/drawing/2014/main" id="{1C6C35B1-D5CA-A072-E0F0-9B0553A883C9}"/>
              </a:ext>
            </a:extLst>
          </p:cNvPr>
          <p:cNvGraphicFramePr>
            <a:graphicFrameLocks noGrp="1"/>
          </p:cNvGraphicFramePr>
          <p:nvPr>
            <p:ph sz="half" idx="1"/>
            <p:extLst>
              <p:ext uri="{D42A27DB-BD31-4B8C-83A1-F6EECF244321}">
                <p14:modId xmlns:p14="http://schemas.microsoft.com/office/powerpoint/2010/main" val="1667845976"/>
              </p:ext>
            </p:extLst>
          </p:nvPr>
        </p:nvGraphicFramePr>
        <p:xfrm>
          <a:off x="1057275" y="2074863"/>
          <a:ext cx="4570413" cy="41021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Content Placeholder 5" descr="Pile of American dollar banknotes">
            <a:extLst>
              <a:ext uri="{FF2B5EF4-FFF2-40B4-BE49-F238E27FC236}">
                <a16:creationId xmlns:a16="http://schemas.microsoft.com/office/drawing/2014/main" id="{F739146E-6AD6-3478-5DC6-AB1A8B76CFA7}"/>
              </a:ext>
            </a:extLst>
          </p:cNvPr>
          <p:cNvPicPr>
            <a:picLocks noGrp="1" noChangeAspect="1"/>
          </p:cNvPicPr>
          <p:nvPr>
            <p:ph sz="half" idx="2"/>
          </p:nvPr>
        </p:nvPicPr>
        <p:blipFill>
          <a:blip r:embed="rId9">
            <a:extLst>
              <a:ext uri="{28A0092B-C50C-407E-A947-70E740481C1C}">
                <a14:useLocalDpi xmlns:a14="http://schemas.microsoft.com/office/drawing/2010/main" val="0"/>
              </a:ext>
            </a:extLst>
          </a:blip>
          <a:stretch>
            <a:fillRect/>
          </a:stretch>
        </p:blipFill>
        <p:spPr>
          <a:xfrm>
            <a:off x="6380163" y="2337792"/>
            <a:ext cx="4768850" cy="35762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76AC2013-1D7D-2D3A-310B-BA24B33B3F42}"/>
              </a:ext>
            </a:extLst>
          </p:cNvPr>
          <p:cNvSpPr txBox="1"/>
          <p:nvPr/>
        </p:nvSpPr>
        <p:spPr>
          <a:xfrm>
            <a:off x="10402728" y="6642556"/>
            <a:ext cx="1789272" cy="215444"/>
          </a:xfrm>
          <a:prstGeom prst="rect">
            <a:avLst/>
          </a:prstGeom>
          <a:noFill/>
        </p:spPr>
        <p:txBody>
          <a:bodyPr wrap="none" rtlCol="0">
            <a:spAutoFit/>
          </a:bodyPr>
          <a:lstStyle/>
          <a:p>
            <a:r>
              <a:rPr lang="en-US" sz="800"/>
              <a:t>SPEAKER: JENNIFER HANCOCK</a:t>
            </a:r>
          </a:p>
        </p:txBody>
      </p:sp>
      <p:pic>
        <p:nvPicPr>
          <p:cNvPr id="25" name="problem 1">
            <a:hlinkClick r:id="" action="ppaction://media"/>
            <a:extLst>
              <a:ext uri="{FF2B5EF4-FFF2-40B4-BE49-F238E27FC236}">
                <a16:creationId xmlns:a16="http://schemas.microsoft.com/office/drawing/2014/main" id="{82349D9B-0E20-0509-2FE3-87CA5F897E90}"/>
              </a:ext>
            </a:extLst>
          </p:cNvPr>
          <p:cNvPicPr>
            <a:picLocks noChangeAspect="1"/>
          </p:cNvPicPr>
          <p:nvPr>
            <a:audioFile r:link="rId1"/>
            <p:extLst>
              <p:ext uri="{DAA4B4D4-6D71-4841-9C94-3DE7FCFB9230}">
                <p14:media xmlns:p14="http://schemas.microsoft.com/office/powerpoint/2010/main" r:embed="rId2">
                  <p14:trim st="1000" end="1118.0625"/>
                </p14:media>
              </p:ext>
            </p:extLst>
          </p:nvPr>
        </p:nvPicPr>
        <p:blipFill>
          <a:blip r:embed="rId10"/>
          <a:stretch>
            <a:fillRect/>
          </a:stretch>
        </p:blipFill>
        <p:spPr>
          <a:xfrm>
            <a:off x="11461750" y="6130590"/>
            <a:ext cx="730250" cy="730250"/>
          </a:xfrm>
          <a:prstGeom prst="rect">
            <a:avLst/>
          </a:prstGeom>
        </p:spPr>
      </p:pic>
    </p:spTree>
    <p:extLst>
      <p:ext uri="{BB962C8B-B14F-4D97-AF65-F5344CB8AC3E}">
        <p14:creationId xmlns:p14="http://schemas.microsoft.com/office/powerpoint/2010/main" val="4194911661"/>
      </p:ext>
    </p:extLst>
  </p:cSld>
  <p:clrMapOvr>
    <a:masterClrMapping/>
  </p:clrMapOvr>
  <mc:AlternateContent xmlns:mc="http://schemas.openxmlformats.org/markup-compatibility/2006" xmlns:p14="http://schemas.microsoft.com/office/powerpoint/2010/main">
    <mc:Choice Requires="p14">
      <p:transition spd="med" p14:dur="700" advTm="30500">
        <p:fade/>
      </p:transition>
    </mc:Choice>
    <mc:Fallback xmlns="">
      <p:transition spd="med" advTm="30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500"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2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3D5904FF-F30F-3521-F2C6-23EDC24006E7}"/>
              </a:ext>
            </a:extLst>
          </p:cNvPr>
          <p:cNvGraphicFramePr>
            <a:graphicFrameLocks noGrp="1"/>
          </p:cNvGraphicFramePr>
          <p:nvPr>
            <p:ph idx="1"/>
            <p:extLst>
              <p:ext uri="{D42A27DB-BD31-4B8C-83A1-F6EECF244321}">
                <p14:modId xmlns:p14="http://schemas.microsoft.com/office/powerpoint/2010/main" val="802665045"/>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extBox 2">
            <a:extLst>
              <a:ext uri="{FF2B5EF4-FFF2-40B4-BE49-F238E27FC236}">
                <a16:creationId xmlns:a16="http://schemas.microsoft.com/office/drawing/2014/main" id="{0E3015C1-A6C8-2B39-9094-167884DE6257}"/>
              </a:ext>
            </a:extLst>
          </p:cNvPr>
          <p:cNvSpPr txBox="1"/>
          <p:nvPr/>
        </p:nvSpPr>
        <p:spPr>
          <a:xfrm>
            <a:off x="10402728" y="6642556"/>
            <a:ext cx="1789272" cy="215444"/>
          </a:xfrm>
          <a:prstGeom prst="rect">
            <a:avLst/>
          </a:prstGeom>
          <a:noFill/>
        </p:spPr>
        <p:txBody>
          <a:bodyPr wrap="none" rtlCol="0">
            <a:spAutoFit/>
          </a:bodyPr>
          <a:lstStyle/>
          <a:p>
            <a:r>
              <a:rPr lang="en-US" sz="800"/>
              <a:t>SPEAKER: JENNIFER HANCOCK</a:t>
            </a:r>
          </a:p>
        </p:txBody>
      </p:sp>
      <p:pic>
        <p:nvPicPr>
          <p:cNvPr id="19" name="problem 2">
            <a:hlinkClick r:id="" action="ppaction://media"/>
            <a:extLst>
              <a:ext uri="{FF2B5EF4-FFF2-40B4-BE49-F238E27FC236}">
                <a16:creationId xmlns:a16="http://schemas.microsoft.com/office/drawing/2014/main" id="{92B413EA-8847-26BB-1805-0EB31B6D9FE2}"/>
              </a:ext>
            </a:extLst>
          </p:cNvPr>
          <p:cNvPicPr>
            <a:picLocks noChangeAspect="1"/>
          </p:cNvPicPr>
          <p:nvPr>
            <a:audioFile r:link="rId1"/>
            <p:extLst>
              <p:ext uri="{DAA4B4D4-6D71-4841-9C94-3DE7FCFB9230}">
                <p14:media xmlns:p14="http://schemas.microsoft.com/office/powerpoint/2010/main" r:embed="rId2">
                  <p14:trim st="1000" end="3139.9791"/>
                </p14:media>
              </p:ext>
            </p:extLst>
          </p:nvPr>
        </p:nvPicPr>
        <p:blipFill>
          <a:blip r:embed="rId9"/>
          <a:stretch>
            <a:fillRect/>
          </a:stretch>
        </p:blipFill>
        <p:spPr>
          <a:xfrm>
            <a:off x="11461750" y="6127750"/>
            <a:ext cx="730250" cy="730250"/>
          </a:xfrm>
          <a:prstGeom prst="rect">
            <a:avLst/>
          </a:prstGeom>
        </p:spPr>
      </p:pic>
      <p:sp>
        <p:nvSpPr>
          <p:cNvPr id="7" name="Title 6">
            <a:extLst>
              <a:ext uri="{FF2B5EF4-FFF2-40B4-BE49-F238E27FC236}">
                <a16:creationId xmlns:a16="http://schemas.microsoft.com/office/drawing/2014/main" id="{53BB3162-A81B-4DFC-DAE0-012EB7EE4BAF}"/>
              </a:ext>
            </a:extLst>
          </p:cNvPr>
          <p:cNvSpPr>
            <a:spLocks noGrp="1"/>
          </p:cNvSpPr>
          <p:nvPr>
            <p:ph type="title"/>
          </p:nvPr>
        </p:nvSpPr>
        <p:spPr/>
        <p:txBody>
          <a:bodyPr/>
          <a:lstStyle/>
          <a:p>
            <a:r>
              <a:rPr lang="en-US" dirty="0"/>
              <a:t>Problem Two: Side Effects</a:t>
            </a:r>
          </a:p>
        </p:txBody>
      </p:sp>
    </p:spTree>
    <p:extLst>
      <p:ext uri="{BB962C8B-B14F-4D97-AF65-F5344CB8AC3E}">
        <p14:creationId xmlns:p14="http://schemas.microsoft.com/office/powerpoint/2010/main" val="618128798"/>
      </p:ext>
    </p:extLst>
  </p:cSld>
  <p:clrMapOvr>
    <a:masterClrMapping/>
  </p:clrMapOvr>
  <mc:AlternateContent xmlns:mc="http://schemas.openxmlformats.org/markup-compatibility/2006" xmlns:p14="http://schemas.microsoft.com/office/powerpoint/2010/main">
    <mc:Choice Requires="p14">
      <p:transition spd="med" p14:dur="700" advTm="52500">
        <p:fade/>
      </p:transition>
    </mc:Choice>
    <mc:Fallback xmlns="">
      <p:transition spd="med" advTm="52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2500"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8079B-0D4D-ACED-E114-7A8D592B00B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9A98D1E-FF71-FDF5-8D8E-C36FF24B79E3}"/>
              </a:ext>
            </a:extLst>
          </p:cNvPr>
          <p:cNvSpPr>
            <a:spLocks noGrp="1"/>
          </p:cNvSpPr>
          <p:nvPr>
            <p:ph type="title"/>
          </p:nvPr>
        </p:nvSpPr>
        <p:spPr/>
        <p:txBody>
          <a:bodyPr/>
          <a:lstStyle/>
          <a:p>
            <a:r>
              <a:rPr lang="en-US" dirty="0"/>
              <a:t>Literature</a:t>
            </a:r>
            <a:br>
              <a:rPr lang="en-US" dirty="0"/>
            </a:br>
            <a:r>
              <a:rPr lang="en-US" dirty="0"/>
              <a:t>Review</a:t>
            </a:r>
          </a:p>
        </p:txBody>
      </p:sp>
      <p:sp>
        <p:nvSpPr>
          <p:cNvPr id="9" name="Text Placeholder 8">
            <a:extLst>
              <a:ext uri="{FF2B5EF4-FFF2-40B4-BE49-F238E27FC236}">
                <a16:creationId xmlns:a16="http://schemas.microsoft.com/office/drawing/2014/main" id="{1FF20257-576E-D638-8D83-E6B878815EF9}"/>
              </a:ext>
            </a:extLst>
          </p:cNvPr>
          <p:cNvSpPr>
            <a:spLocks noGrp="1"/>
          </p:cNvSpPr>
          <p:nvPr>
            <p:ph type="body" idx="1"/>
          </p:nvPr>
        </p:nvSpPr>
        <p:spPr/>
        <p:txBody>
          <a:bodyPr/>
          <a:lstStyle/>
          <a:p>
            <a:r>
              <a:rPr lang="en-US" dirty="0"/>
              <a:t>Section Speaker: Marissa </a:t>
            </a:r>
            <a:r>
              <a:rPr lang="en-US" dirty="0" err="1"/>
              <a:t>Hardimon</a:t>
            </a:r>
            <a:endParaRPr lang="en-US" dirty="0"/>
          </a:p>
        </p:txBody>
      </p:sp>
      <p:sp>
        <p:nvSpPr>
          <p:cNvPr id="5" name="Footer Placeholder 4">
            <a:extLst>
              <a:ext uri="{FF2B5EF4-FFF2-40B4-BE49-F238E27FC236}">
                <a16:creationId xmlns:a16="http://schemas.microsoft.com/office/drawing/2014/main" id="{77298553-2726-5DD4-ECA6-10FAC5184712}"/>
              </a:ext>
            </a:extLst>
          </p:cNvPr>
          <p:cNvSpPr>
            <a:spLocks noGrp="1"/>
          </p:cNvSpPr>
          <p:nvPr>
            <p:ph type="ftr" sz="quarter" idx="11"/>
          </p:nvPr>
        </p:nvSpPr>
        <p:spPr/>
        <p:txBody>
          <a:bodyPr/>
          <a:lstStyle/>
          <a:p>
            <a:r>
              <a:rPr lang="en-US"/>
              <a:t>
              </a:t>
            </a:r>
          </a:p>
        </p:txBody>
      </p:sp>
      <p:pic>
        <p:nvPicPr>
          <p:cNvPr id="2" name="Content Placeholder 8" descr="A top view of books with different cover colors">
            <a:extLst>
              <a:ext uri="{FF2B5EF4-FFF2-40B4-BE49-F238E27FC236}">
                <a16:creationId xmlns:a16="http://schemas.microsoft.com/office/drawing/2014/main" id="{3222CB5E-8557-3B1F-56D3-BD0A010BA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3538" y="2074863"/>
            <a:ext cx="4102100" cy="41021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25E7A4EA-7DBA-1BB3-4FB5-6C9040AF09C0}"/>
              </a:ext>
            </a:extLst>
          </p:cNvPr>
          <p:cNvSpPr txBox="1"/>
          <p:nvPr/>
        </p:nvSpPr>
        <p:spPr>
          <a:xfrm>
            <a:off x="10397919" y="6642556"/>
            <a:ext cx="1794081" cy="215444"/>
          </a:xfrm>
          <a:prstGeom prst="rect">
            <a:avLst/>
          </a:prstGeom>
          <a:noFill/>
        </p:spPr>
        <p:txBody>
          <a:bodyPr wrap="none" rtlCol="0">
            <a:spAutoFit/>
          </a:bodyPr>
          <a:lstStyle/>
          <a:p>
            <a:r>
              <a:rPr lang="en-US" sz="800" dirty="0"/>
              <a:t>SPEAKER: MARISSA HARDIMON</a:t>
            </a:r>
          </a:p>
        </p:txBody>
      </p:sp>
    </p:spTree>
    <p:extLst>
      <p:ext uri="{BB962C8B-B14F-4D97-AF65-F5344CB8AC3E}">
        <p14:creationId xmlns:p14="http://schemas.microsoft.com/office/powerpoint/2010/main" val="2111422364"/>
      </p:ext>
    </p:extLst>
  </p:cSld>
  <p:clrMapOvr>
    <a:masterClrMapping/>
  </p:clrMapOvr>
  <mc:AlternateContent xmlns:mc="http://schemas.openxmlformats.org/markup-compatibility/2006" xmlns:p14="http://schemas.microsoft.com/office/powerpoint/2010/main">
    <mc:Choice Requires="p14">
      <p:transition spd="med" p14:dur="700" advTm="1500">
        <p:fade/>
      </p:transition>
    </mc:Choice>
    <mc:Fallback xmlns="">
      <p:transition spd="med" advTm="15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79A7A-7D13-2CF5-57F8-7ADCA3100A44}"/>
              </a:ext>
            </a:extLst>
          </p:cNvPr>
          <p:cNvSpPr>
            <a:spLocks noGrp="1"/>
          </p:cNvSpPr>
          <p:nvPr>
            <p:ph type="title"/>
          </p:nvPr>
        </p:nvSpPr>
        <p:spPr/>
        <p:txBody>
          <a:bodyPr/>
          <a:lstStyle/>
          <a:p>
            <a:r>
              <a:rPr lang="en-US" dirty="0"/>
              <a:t>Findings</a:t>
            </a:r>
          </a:p>
        </p:txBody>
      </p:sp>
      <p:pic>
        <p:nvPicPr>
          <p:cNvPr id="9" name="Content Placeholder 8" descr="Needle and vial">
            <a:extLst>
              <a:ext uri="{FF2B5EF4-FFF2-40B4-BE49-F238E27FC236}">
                <a16:creationId xmlns:a16="http://schemas.microsoft.com/office/drawing/2014/main" id="{D9164389-C575-276F-DD63-1DDFF58287F3}"/>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1057275" y="2602442"/>
            <a:ext cx="4570413" cy="30469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Footer Placeholder 5">
            <a:extLst>
              <a:ext uri="{FF2B5EF4-FFF2-40B4-BE49-F238E27FC236}">
                <a16:creationId xmlns:a16="http://schemas.microsoft.com/office/drawing/2014/main" id="{D876C30F-4749-3D35-3CEF-111595113A66}"/>
              </a:ext>
            </a:extLst>
          </p:cNvPr>
          <p:cNvSpPr>
            <a:spLocks noGrp="1"/>
          </p:cNvSpPr>
          <p:nvPr>
            <p:ph type="ftr" sz="quarter" idx="11"/>
          </p:nvPr>
        </p:nvSpPr>
        <p:spPr/>
        <p:txBody>
          <a:bodyPr/>
          <a:lstStyle/>
          <a:p>
            <a:r>
              <a:rPr lang="en-US"/>
              <a:t>
              </a:t>
            </a:r>
          </a:p>
        </p:txBody>
      </p:sp>
      <p:pic>
        <p:nvPicPr>
          <p:cNvPr id="12" name="New Recording 2">
            <a:hlinkClick r:id="" action="ppaction://media"/>
            <a:extLst>
              <a:ext uri="{FF2B5EF4-FFF2-40B4-BE49-F238E27FC236}">
                <a16:creationId xmlns:a16="http://schemas.microsoft.com/office/drawing/2014/main" id="{FDE80EC4-957D-BDF7-631B-A9D0F6AEB235}"/>
              </a:ext>
            </a:extLst>
          </p:cNvPr>
          <p:cNvPicPr>
            <a:picLocks noChangeAspect="1"/>
          </p:cNvPicPr>
          <p:nvPr>
            <a:audioFile r:link="rId1"/>
            <p:extLst>
              <p:ext uri="{DAA4B4D4-6D71-4841-9C94-3DE7FCFB9230}">
                <p14:media xmlns:p14="http://schemas.microsoft.com/office/powerpoint/2010/main" r:embed="rId2">
                  <p14:trim st="27000" end="998.3958"/>
                </p14:media>
              </p:ext>
            </p:extLst>
          </p:nvPr>
        </p:nvPicPr>
        <p:blipFill>
          <a:blip r:embed="rId5"/>
          <a:stretch>
            <a:fillRect/>
          </a:stretch>
        </p:blipFill>
        <p:spPr>
          <a:xfrm>
            <a:off x="0" y="6400800"/>
            <a:ext cx="457200" cy="457200"/>
          </a:xfrm>
          <a:prstGeom prst="rect">
            <a:avLst/>
          </a:prstGeom>
        </p:spPr>
      </p:pic>
      <p:sp>
        <p:nvSpPr>
          <p:cNvPr id="11" name="TextBox 10">
            <a:extLst>
              <a:ext uri="{FF2B5EF4-FFF2-40B4-BE49-F238E27FC236}">
                <a16:creationId xmlns:a16="http://schemas.microsoft.com/office/drawing/2014/main" id="{8E83B81C-A83F-8B6E-C7BC-29AB542F277E}"/>
              </a:ext>
            </a:extLst>
          </p:cNvPr>
          <p:cNvSpPr txBox="1"/>
          <p:nvPr/>
        </p:nvSpPr>
        <p:spPr>
          <a:xfrm>
            <a:off x="10397919" y="6642556"/>
            <a:ext cx="1794081" cy="215444"/>
          </a:xfrm>
          <a:prstGeom prst="rect">
            <a:avLst/>
          </a:prstGeom>
          <a:noFill/>
        </p:spPr>
        <p:txBody>
          <a:bodyPr wrap="none" rtlCol="0">
            <a:spAutoFit/>
          </a:bodyPr>
          <a:lstStyle/>
          <a:p>
            <a:r>
              <a:rPr lang="en-US" sz="800" dirty="0"/>
              <a:t>SPEAKER: MARISSA HARDIMON</a:t>
            </a:r>
          </a:p>
        </p:txBody>
      </p:sp>
      <p:sp>
        <p:nvSpPr>
          <p:cNvPr id="13" name="Content Placeholder 3">
            <a:extLst>
              <a:ext uri="{FF2B5EF4-FFF2-40B4-BE49-F238E27FC236}">
                <a16:creationId xmlns:a16="http://schemas.microsoft.com/office/drawing/2014/main" id="{F1B91FC4-47B3-0ACF-8DBC-A7616ED809BA}"/>
              </a:ext>
            </a:extLst>
          </p:cNvPr>
          <p:cNvSpPr>
            <a:spLocks noGrp="1"/>
          </p:cNvSpPr>
          <p:nvPr>
            <p:ph sz="half" idx="2"/>
          </p:nvPr>
        </p:nvSpPr>
        <p:spPr>
          <a:xfrm>
            <a:off x="6379560" y="2075250"/>
            <a:ext cx="4770191" cy="4101492"/>
          </a:xfrm>
        </p:spPr>
        <p:txBody>
          <a:bodyPr>
            <a:normAutofit lnSpcReduction="10000"/>
          </a:bodyPr>
          <a:lstStyle/>
          <a:p>
            <a:r>
              <a:rPr lang="en-US" dirty="0"/>
              <a:t>“Novo Nordisk Way” (</a:t>
            </a:r>
            <a:r>
              <a:rPr lang="en-US" i="1" dirty="0"/>
              <a:t>Corporate Governance</a:t>
            </a:r>
            <a:r>
              <a:rPr lang="en-US" dirty="0"/>
              <a:t>, 2024)</a:t>
            </a:r>
          </a:p>
          <a:p>
            <a:pPr lvl="1"/>
            <a:r>
              <a:rPr lang="en-US" dirty="0"/>
              <a:t>Conducts Itself in Responsible Way</a:t>
            </a:r>
          </a:p>
          <a:p>
            <a:r>
              <a:rPr lang="en-US" dirty="0"/>
              <a:t>Checks and Balances (</a:t>
            </a:r>
            <a:r>
              <a:rPr lang="en-US" i="1" dirty="0"/>
              <a:t>Corporate Governance</a:t>
            </a:r>
            <a:r>
              <a:rPr lang="en-US" dirty="0"/>
              <a:t>, 2024)</a:t>
            </a:r>
          </a:p>
          <a:p>
            <a:pPr lvl="1"/>
            <a:r>
              <a:rPr lang="en-US" dirty="0"/>
              <a:t>Board of Directors for Oversight</a:t>
            </a:r>
          </a:p>
          <a:p>
            <a:r>
              <a:rPr lang="en-US" dirty="0"/>
              <a:t>Honesty</a:t>
            </a:r>
          </a:p>
          <a:p>
            <a:pPr lvl="1"/>
            <a:r>
              <a:rPr lang="en-US" dirty="0"/>
              <a:t>Customer Loyalty</a:t>
            </a:r>
          </a:p>
          <a:p>
            <a:r>
              <a:rPr lang="en-US" dirty="0"/>
              <a:t>Provides Medication to Those in Need</a:t>
            </a:r>
          </a:p>
        </p:txBody>
      </p:sp>
    </p:spTree>
    <p:extLst>
      <p:ext uri="{BB962C8B-B14F-4D97-AF65-F5344CB8AC3E}">
        <p14:creationId xmlns:p14="http://schemas.microsoft.com/office/powerpoint/2010/main" val="2680305620"/>
      </p:ext>
    </p:extLst>
  </p:cSld>
  <p:clrMapOvr>
    <a:masterClrMapping/>
  </p:clrMapOvr>
  <mc:AlternateContent xmlns:mc="http://schemas.openxmlformats.org/markup-compatibility/2006" xmlns:p14="http://schemas.microsoft.com/office/powerpoint/2010/main">
    <mc:Choice Requires="p14">
      <p:transition spd="med" p14:dur="700" advTm="45000">
        <p:fade/>
      </p:transition>
    </mc:Choice>
    <mc:Fallback xmlns="">
      <p:transition spd="med" advTm="4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000"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B2E4B-33EF-582B-695D-F18C283851B4}"/>
              </a:ext>
            </a:extLst>
          </p:cNvPr>
          <p:cNvSpPr>
            <a:spLocks noGrp="1"/>
          </p:cNvSpPr>
          <p:nvPr>
            <p:ph type="title"/>
          </p:nvPr>
        </p:nvSpPr>
        <p:spPr>
          <a:xfrm>
            <a:off x="495693" y="543835"/>
            <a:ext cx="3455821" cy="1616203"/>
          </a:xfrm>
          <a:ln>
            <a:solidFill>
              <a:schemeClr val="accent1"/>
            </a:solidFill>
          </a:ln>
        </p:spPr>
        <p:style>
          <a:lnRef idx="2">
            <a:schemeClr val="accent2"/>
          </a:lnRef>
          <a:fillRef idx="1">
            <a:schemeClr val="lt1"/>
          </a:fillRef>
          <a:effectRef idx="0">
            <a:schemeClr val="accent2"/>
          </a:effectRef>
          <a:fontRef idx="minor">
            <a:schemeClr val="dk1"/>
          </a:fontRef>
        </p:style>
        <p:txBody>
          <a:bodyPr anchor="ctr">
            <a:normAutofit/>
          </a:bodyPr>
          <a:lstStyle/>
          <a:p>
            <a:r>
              <a:rPr lang="en-US" sz="3200" dirty="0"/>
              <a:t>Market Cost vs. Competitor </a:t>
            </a:r>
          </a:p>
        </p:txBody>
      </p:sp>
      <p:sp>
        <p:nvSpPr>
          <p:cNvPr id="21" name="Content Placeholder 7">
            <a:extLst>
              <a:ext uri="{FF2B5EF4-FFF2-40B4-BE49-F238E27FC236}">
                <a16:creationId xmlns:a16="http://schemas.microsoft.com/office/drawing/2014/main" id="{44B677C1-B749-0F09-5858-9C05ACF6E540}"/>
              </a:ext>
            </a:extLst>
          </p:cNvPr>
          <p:cNvSpPr>
            <a:spLocks noGrp="1"/>
          </p:cNvSpPr>
          <p:nvPr>
            <p:ph idx="1"/>
          </p:nvPr>
        </p:nvSpPr>
        <p:spPr>
          <a:xfrm>
            <a:off x="603523" y="2490344"/>
            <a:ext cx="3455821" cy="3447832"/>
          </a:xfrm>
        </p:spPr>
        <p:txBody>
          <a:bodyPr anchor="t">
            <a:normAutofit fontScale="85000" lnSpcReduction="10000"/>
          </a:bodyPr>
          <a:lstStyle/>
          <a:p>
            <a:r>
              <a:rPr lang="en-US" sz="2400" dirty="0"/>
              <a:t>Surpassed LVMH in the Past Year (Wall Street Journal Staff, 2025)</a:t>
            </a:r>
          </a:p>
          <a:p>
            <a:pPr lvl="1"/>
            <a:r>
              <a:rPr lang="en-US" sz="2200" dirty="0"/>
              <a:t>Most Valuable Company in Europe</a:t>
            </a:r>
          </a:p>
          <a:p>
            <a:r>
              <a:rPr lang="en-US" sz="2400" dirty="0"/>
              <a:t>Peak Annual Sales of $150 Billion (Wall Street Journal Staff, 2025)</a:t>
            </a:r>
          </a:p>
        </p:txBody>
      </p:sp>
      <p:pic>
        <p:nvPicPr>
          <p:cNvPr id="4" name="Content Placeholder 3">
            <a:extLst>
              <a:ext uri="{FF2B5EF4-FFF2-40B4-BE49-F238E27FC236}">
                <a16:creationId xmlns:a16="http://schemas.microsoft.com/office/drawing/2014/main" id="{CF08E4CB-8D29-192B-08C1-71395EA6EA68}"/>
              </a:ext>
            </a:extLst>
          </p:cNvPr>
          <p:cNvPicPr>
            <a:picLocks noChangeAspect="1"/>
          </p:cNvPicPr>
          <p:nvPr/>
        </p:nvPicPr>
        <p:blipFill>
          <a:blip r:embed="rId4"/>
          <a:stretch>
            <a:fillRect/>
          </a:stretch>
        </p:blipFill>
        <p:spPr>
          <a:xfrm>
            <a:off x="4330307" y="1353899"/>
            <a:ext cx="7527819" cy="43751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New Recording 3">
            <a:hlinkClick r:id="" action="ppaction://media"/>
            <a:extLst>
              <a:ext uri="{FF2B5EF4-FFF2-40B4-BE49-F238E27FC236}">
                <a16:creationId xmlns:a16="http://schemas.microsoft.com/office/drawing/2014/main" id="{14A0C67D-1896-3380-CA49-75075052D77F}"/>
              </a:ext>
            </a:extLst>
          </p:cNvPr>
          <p:cNvPicPr>
            <a:picLocks/>
          </p:cNvPicPr>
          <p:nvPr>
            <a:audioFile r:link="rId1"/>
            <p:extLst>
              <p:ext uri="{DAA4B4D4-6D71-4841-9C94-3DE7FCFB9230}">
                <p14:media xmlns:p14="http://schemas.microsoft.com/office/powerpoint/2010/main" r:embed="rId2">
                  <p14:trim st="1500" end="1087"/>
                </p14:media>
              </p:ext>
            </p:extLst>
          </p:nvPr>
        </p:nvPicPr>
        <p:blipFill>
          <a:blip r:embed="rId5"/>
          <a:stretch>
            <a:fillRect/>
          </a:stretch>
        </p:blipFill>
        <p:spPr>
          <a:xfrm flipH="1">
            <a:off x="0" y="6400800"/>
            <a:ext cx="457200" cy="457200"/>
          </a:xfrm>
          <a:prstGeom prst="rect">
            <a:avLst/>
          </a:prstGeom>
        </p:spPr>
      </p:pic>
      <p:sp>
        <p:nvSpPr>
          <p:cNvPr id="5" name="TextBox 4">
            <a:extLst>
              <a:ext uri="{FF2B5EF4-FFF2-40B4-BE49-F238E27FC236}">
                <a16:creationId xmlns:a16="http://schemas.microsoft.com/office/drawing/2014/main" id="{B567067D-DFE0-2648-DFBB-26791249923A}"/>
              </a:ext>
            </a:extLst>
          </p:cNvPr>
          <p:cNvSpPr txBox="1"/>
          <p:nvPr/>
        </p:nvSpPr>
        <p:spPr>
          <a:xfrm>
            <a:off x="10397919" y="6642556"/>
            <a:ext cx="1794081" cy="215444"/>
          </a:xfrm>
          <a:prstGeom prst="rect">
            <a:avLst/>
          </a:prstGeom>
          <a:noFill/>
        </p:spPr>
        <p:txBody>
          <a:bodyPr wrap="none" rtlCol="0">
            <a:spAutoFit/>
          </a:bodyPr>
          <a:lstStyle/>
          <a:p>
            <a:r>
              <a:rPr lang="en-US" sz="800" dirty="0"/>
              <a:t>SPEAKER: MARISSA HARDIMON</a:t>
            </a:r>
          </a:p>
        </p:txBody>
      </p:sp>
    </p:spTree>
    <p:extLst>
      <p:ext uri="{BB962C8B-B14F-4D97-AF65-F5344CB8AC3E}">
        <p14:creationId xmlns:p14="http://schemas.microsoft.com/office/powerpoint/2010/main" val="4260299260"/>
      </p:ext>
    </p:extLst>
  </p:cSld>
  <p:clrMapOvr>
    <a:masterClrMapping/>
  </p:clrMapOvr>
  <mc:AlternateContent xmlns:mc="http://schemas.openxmlformats.org/markup-compatibility/2006" xmlns:p14="http://schemas.microsoft.com/office/powerpoint/2010/main">
    <mc:Choice Requires="p14">
      <p:transition spd="med" p14:dur="700" advTm="32500">
        <p:fade/>
      </p:transition>
    </mc:Choice>
    <mc:Fallback xmlns="">
      <p:transition spd="med" advTm="325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5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EC716-397C-E436-4E9A-CD89A0A545F1}"/>
              </a:ext>
            </a:extLst>
          </p:cNvPr>
          <p:cNvSpPr>
            <a:spLocks noGrp="1"/>
          </p:cNvSpPr>
          <p:nvPr>
            <p:ph type="title"/>
          </p:nvPr>
        </p:nvSpPr>
        <p:spPr>
          <a:xfrm>
            <a:off x="838200" y="643467"/>
            <a:ext cx="2951205" cy="5571066"/>
          </a:xfrm>
        </p:spPr>
        <p:txBody>
          <a:bodyPr>
            <a:normAutofit/>
          </a:bodyPr>
          <a:lstStyle/>
          <a:p>
            <a:r>
              <a:rPr lang="en-US" dirty="0">
                <a:solidFill>
                  <a:srgbClr val="FFFFFF"/>
                </a:solidFill>
              </a:rPr>
              <a:t>More</a:t>
            </a:r>
            <a:br>
              <a:rPr lang="en-US" dirty="0">
                <a:solidFill>
                  <a:srgbClr val="FFFFFF"/>
                </a:solidFill>
              </a:rPr>
            </a:br>
            <a:r>
              <a:rPr lang="en-US" dirty="0">
                <a:solidFill>
                  <a:srgbClr val="FFFFFF"/>
                </a:solidFill>
              </a:rPr>
              <a:t>Novo Nordisk Findings </a:t>
            </a:r>
          </a:p>
        </p:txBody>
      </p:sp>
      <p:graphicFrame>
        <p:nvGraphicFramePr>
          <p:cNvPr id="26" name="Content Placeholder 2">
            <a:extLst>
              <a:ext uri="{FF2B5EF4-FFF2-40B4-BE49-F238E27FC236}">
                <a16:creationId xmlns:a16="http://schemas.microsoft.com/office/drawing/2014/main" id="{42295244-8F76-840C-1AA0-142C262AAB08}"/>
              </a:ext>
            </a:extLst>
          </p:cNvPr>
          <p:cNvGraphicFramePr>
            <a:graphicFrameLocks noGrp="1"/>
          </p:cNvGraphicFramePr>
          <p:nvPr>
            <p:ph idx="1"/>
            <p:extLst>
              <p:ext uri="{D42A27DB-BD31-4B8C-83A1-F6EECF244321}">
                <p14:modId xmlns:p14="http://schemas.microsoft.com/office/powerpoint/2010/main" val="2419372885"/>
              </p:ext>
            </p:extLst>
          </p:nvPr>
        </p:nvGraphicFramePr>
        <p:xfrm>
          <a:off x="4651264" y="414243"/>
          <a:ext cx="7322542" cy="61234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4" name="New Recording 4">
            <a:hlinkClick r:id="" action="ppaction://media"/>
            <a:extLst>
              <a:ext uri="{FF2B5EF4-FFF2-40B4-BE49-F238E27FC236}">
                <a16:creationId xmlns:a16="http://schemas.microsoft.com/office/drawing/2014/main" id="{D3EA834B-0B12-D09C-C7A6-434F7EEE464C}"/>
              </a:ext>
            </a:extLst>
          </p:cNvPr>
          <p:cNvPicPr>
            <a:picLocks/>
          </p:cNvPicPr>
          <p:nvPr>
            <a:audioFile r:link="rId1"/>
            <p:extLst>
              <p:ext uri="{DAA4B4D4-6D71-4841-9C94-3DE7FCFB9230}">
                <p14:media xmlns:p14="http://schemas.microsoft.com/office/powerpoint/2010/main" r:embed="rId2">
                  <p14:trim st="3000" end="4492.3356"/>
                </p14:media>
              </p:ext>
            </p:extLst>
          </p:nvPr>
        </p:nvPicPr>
        <p:blipFill>
          <a:blip r:embed="rId9"/>
          <a:stretch>
            <a:fillRect/>
          </a:stretch>
        </p:blipFill>
        <p:spPr>
          <a:xfrm>
            <a:off x="0" y="6400800"/>
            <a:ext cx="457200" cy="457200"/>
          </a:xfrm>
          <a:prstGeom prst="rect">
            <a:avLst/>
          </a:prstGeom>
        </p:spPr>
      </p:pic>
      <p:sp>
        <p:nvSpPr>
          <p:cNvPr id="3" name="TextBox 2">
            <a:extLst>
              <a:ext uri="{FF2B5EF4-FFF2-40B4-BE49-F238E27FC236}">
                <a16:creationId xmlns:a16="http://schemas.microsoft.com/office/drawing/2014/main" id="{1C23F78F-92DF-9EF2-F047-9086A4ED3432}"/>
              </a:ext>
            </a:extLst>
          </p:cNvPr>
          <p:cNvSpPr txBox="1"/>
          <p:nvPr/>
        </p:nvSpPr>
        <p:spPr>
          <a:xfrm>
            <a:off x="10397919" y="6642556"/>
            <a:ext cx="1794081" cy="215444"/>
          </a:xfrm>
          <a:prstGeom prst="rect">
            <a:avLst/>
          </a:prstGeom>
          <a:noFill/>
        </p:spPr>
        <p:txBody>
          <a:bodyPr wrap="none" rtlCol="0">
            <a:spAutoFit/>
          </a:bodyPr>
          <a:lstStyle/>
          <a:p>
            <a:r>
              <a:rPr lang="en-US" sz="800"/>
              <a:t>SPEAKER: MARISSA HARDIMON</a:t>
            </a:r>
          </a:p>
        </p:txBody>
      </p:sp>
    </p:spTree>
    <p:extLst>
      <p:ext uri="{BB962C8B-B14F-4D97-AF65-F5344CB8AC3E}">
        <p14:creationId xmlns:p14="http://schemas.microsoft.com/office/powerpoint/2010/main" val="1719933912"/>
      </p:ext>
    </p:extLst>
  </p:cSld>
  <p:clrMapOvr>
    <a:masterClrMapping/>
  </p:clrMapOvr>
  <mc:AlternateContent xmlns:mc="http://schemas.openxmlformats.org/markup-compatibility/2006" xmlns:p14="http://schemas.microsoft.com/office/powerpoint/2010/main">
    <mc:Choice Requires="p14">
      <p:transition spd="med" p14:dur="700" advTm="65000">
        <p:fade/>
      </p:transition>
    </mc:Choice>
    <mc:Fallback xmlns="">
      <p:transition spd="med" advTm="6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000" fill="hold"/>
                                        <p:tgtEl>
                                          <p:spTgt spid="3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3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F9881-243C-6B62-C507-544BF40C230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0768BC8-7151-6CF0-5CCA-E25EF7327CC9}"/>
              </a:ext>
            </a:extLst>
          </p:cNvPr>
          <p:cNvSpPr>
            <a:spLocks noGrp="1"/>
          </p:cNvSpPr>
          <p:nvPr>
            <p:ph type="title"/>
          </p:nvPr>
        </p:nvSpPr>
        <p:spPr/>
        <p:txBody>
          <a:bodyPr/>
          <a:lstStyle/>
          <a:p>
            <a:r>
              <a:rPr lang="en-US" dirty="0">
                <a:solidFill>
                  <a:srgbClr val="FF0000"/>
                </a:solidFill>
              </a:rPr>
              <a:t>S</a:t>
            </a:r>
            <a:r>
              <a:rPr lang="en-US" dirty="0"/>
              <a:t>trengths</a:t>
            </a:r>
            <a:br>
              <a:rPr lang="en-US" dirty="0"/>
            </a:br>
            <a:r>
              <a:rPr lang="en-US" dirty="0">
                <a:solidFill>
                  <a:srgbClr val="00B050"/>
                </a:solidFill>
              </a:rPr>
              <a:t>W</a:t>
            </a:r>
            <a:r>
              <a:rPr lang="en-US" dirty="0"/>
              <a:t>eaknesses</a:t>
            </a:r>
            <a:br>
              <a:rPr lang="en-US" dirty="0"/>
            </a:br>
            <a:r>
              <a:rPr lang="en-US" dirty="0">
                <a:solidFill>
                  <a:srgbClr val="0070C0"/>
                </a:solidFill>
              </a:rPr>
              <a:t>O</a:t>
            </a:r>
            <a:r>
              <a:rPr lang="en-US" dirty="0"/>
              <a:t>pportunities</a:t>
            </a:r>
            <a:br>
              <a:rPr lang="en-US" dirty="0"/>
            </a:br>
            <a:r>
              <a:rPr lang="en-US" dirty="0">
                <a:solidFill>
                  <a:srgbClr val="FFFF00"/>
                </a:solidFill>
              </a:rPr>
              <a:t>T</a:t>
            </a:r>
            <a:r>
              <a:rPr lang="en-US" dirty="0"/>
              <a:t>hreats</a:t>
            </a:r>
          </a:p>
        </p:txBody>
      </p:sp>
      <p:sp>
        <p:nvSpPr>
          <p:cNvPr id="9" name="Text Placeholder 8">
            <a:extLst>
              <a:ext uri="{FF2B5EF4-FFF2-40B4-BE49-F238E27FC236}">
                <a16:creationId xmlns:a16="http://schemas.microsoft.com/office/drawing/2014/main" id="{3889D060-EB8C-4781-CADF-C66F7C236A7E}"/>
              </a:ext>
            </a:extLst>
          </p:cNvPr>
          <p:cNvSpPr>
            <a:spLocks noGrp="1"/>
          </p:cNvSpPr>
          <p:nvPr>
            <p:ph type="body" idx="1"/>
          </p:nvPr>
        </p:nvSpPr>
        <p:spPr/>
        <p:txBody>
          <a:bodyPr/>
          <a:lstStyle/>
          <a:p>
            <a:r>
              <a:rPr lang="en-US" dirty="0"/>
              <a:t>Section Speaker: Renee Little</a:t>
            </a:r>
          </a:p>
        </p:txBody>
      </p:sp>
      <p:sp>
        <p:nvSpPr>
          <p:cNvPr id="5" name="Footer Placeholder 4">
            <a:extLst>
              <a:ext uri="{FF2B5EF4-FFF2-40B4-BE49-F238E27FC236}">
                <a16:creationId xmlns:a16="http://schemas.microsoft.com/office/drawing/2014/main" id="{5E769ED4-1AA8-DABC-39CF-623F48EDDCE5}"/>
              </a:ext>
            </a:extLst>
          </p:cNvPr>
          <p:cNvSpPr>
            <a:spLocks noGrp="1"/>
          </p:cNvSpPr>
          <p:nvPr>
            <p:ph type="ftr" sz="quarter" idx="11"/>
          </p:nvPr>
        </p:nvSpPr>
        <p:spPr/>
        <p:txBody>
          <a:bodyPr/>
          <a:lstStyle/>
          <a:p>
            <a:r>
              <a:rPr lang="en-US"/>
              <a:t>
              </a:t>
            </a:r>
          </a:p>
        </p:txBody>
      </p:sp>
      <p:sp>
        <p:nvSpPr>
          <p:cNvPr id="3" name="TextBox 2">
            <a:extLst>
              <a:ext uri="{FF2B5EF4-FFF2-40B4-BE49-F238E27FC236}">
                <a16:creationId xmlns:a16="http://schemas.microsoft.com/office/drawing/2014/main" id="{F8E8A3A5-0E24-B87F-1459-82FE7143B19C}"/>
              </a:ext>
            </a:extLst>
          </p:cNvPr>
          <p:cNvSpPr txBox="1"/>
          <p:nvPr/>
        </p:nvSpPr>
        <p:spPr>
          <a:xfrm>
            <a:off x="10736152" y="6642556"/>
            <a:ext cx="1455848" cy="215444"/>
          </a:xfrm>
          <a:prstGeom prst="rect">
            <a:avLst/>
          </a:prstGeom>
          <a:noFill/>
        </p:spPr>
        <p:txBody>
          <a:bodyPr wrap="none" rtlCol="0">
            <a:spAutoFit/>
          </a:bodyPr>
          <a:lstStyle/>
          <a:p>
            <a:r>
              <a:rPr lang="en-US" sz="800" dirty="0"/>
              <a:t>SPEAKER: RENEE LITTLE</a:t>
            </a:r>
          </a:p>
        </p:txBody>
      </p:sp>
    </p:spTree>
    <p:extLst>
      <p:ext uri="{BB962C8B-B14F-4D97-AF65-F5344CB8AC3E}">
        <p14:creationId xmlns:p14="http://schemas.microsoft.com/office/powerpoint/2010/main" val="3772757341"/>
      </p:ext>
    </p:extLst>
  </p:cSld>
  <p:clrMapOvr>
    <a:masterClrMapping/>
  </p:clrMapOvr>
  <mc:AlternateContent xmlns:mc="http://schemas.openxmlformats.org/markup-compatibility/2006" xmlns:p14="http://schemas.microsoft.com/office/powerpoint/2010/main">
    <mc:Choice Requires="p14">
      <p:transition spd="med" p14:dur="700" advTm="1500">
        <p:fade/>
      </p:transition>
    </mc:Choice>
    <mc:Fallback xmlns="">
      <p:transition spd="med" advTm="15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B788E-8782-80A7-6E31-A14482CB62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72D031-DDF7-39F6-A28D-AA26EC5F8167}"/>
              </a:ext>
            </a:extLst>
          </p:cNvPr>
          <p:cNvSpPr>
            <a:spLocks noGrp="1"/>
          </p:cNvSpPr>
          <p:nvPr>
            <p:ph type="title"/>
          </p:nvPr>
        </p:nvSpPr>
        <p:spPr/>
        <p:txBody>
          <a:bodyPr/>
          <a:lstStyle/>
          <a:p>
            <a:r>
              <a:rPr lang="en-US" dirty="0">
                <a:solidFill>
                  <a:srgbClr val="FF0000"/>
                </a:solidFill>
              </a:rPr>
              <a:t>S</a:t>
            </a:r>
            <a:r>
              <a:rPr lang="en-US" dirty="0">
                <a:solidFill>
                  <a:srgbClr val="00B050"/>
                </a:solidFill>
              </a:rPr>
              <a:t>W</a:t>
            </a:r>
            <a:r>
              <a:rPr lang="en-US" dirty="0">
                <a:solidFill>
                  <a:srgbClr val="0070C0"/>
                </a:solidFill>
              </a:rPr>
              <a:t>O</a:t>
            </a:r>
            <a:r>
              <a:rPr lang="en-US" dirty="0">
                <a:solidFill>
                  <a:srgbClr val="FFFF00"/>
                </a:solidFill>
              </a:rPr>
              <a:t>T</a:t>
            </a:r>
            <a:r>
              <a:rPr lang="en-US" dirty="0"/>
              <a:t> Analysis</a:t>
            </a:r>
          </a:p>
        </p:txBody>
      </p:sp>
      <p:sp>
        <p:nvSpPr>
          <p:cNvPr id="4" name="Content Placeholder 3">
            <a:extLst>
              <a:ext uri="{FF2B5EF4-FFF2-40B4-BE49-F238E27FC236}">
                <a16:creationId xmlns:a16="http://schemas.microsoft.com/office/drawing/2014/main" id="{A6BC9659-A1DB-9463-DC7F-B83E5D94E9B1}"/>
              </a:ext>
            </a:extLst>
          </p:cNvPr>
          <p:cNvSpPr>
            <a:spLocks noGrp="1"/>
          </p:cNvSpPr>
          <p:nvPr>
            <p:ph sz="half" idx="1"/>
          </p:nvPr>
        </p:nvSpPr>
        <p:spPr>
          <a:xfrm>
            <a:off x="1524712" y="2054777"/>
            <a:ext cx="4571288" cy="2026298"/>
          </a:xfrm>
        </p:spPr>
        <p:txBody>
          <a:bodyPr>
            <a:noAutofit/>
          </a:bodyPr>
          <a:lstStyle/>
          <a:p>
            <a:pPr marL="0" indent="0">
              <a:buNone/>
            </a:pPr>
            <a:r>
              <a:rPr lang="en-US" sz="1600" b="1" dirty="0">
                <a:solidFill>
                  <a:srgbClr val="FF0000"/>
                </a:solidFill>
              </a:rPr>
              <a:t>STRENGTHS</a:t>
            </a:r>
            <a:endParaRPr lang="en-US" sz="1600" dirty="0">
              <a:solidFill>
                <a:srgbClr val="FF0000"/>
              </a:solidFill>
            </a:endParaRPr>
          </a:p>
          <a:p>
            <a:r>
              <a:rPr lang="en-US" sz="1600" dirty="0"/>
              <a:t>Largest Company for Diabetes Products</a:t>
            </a:r>
          </a:p>
          <a:p>
            <a:r>
              <a:rPr lang="en-US" sz="1600" dirty="0"/>
              <a:t>Strong Product Portfolio (</a:t>
            </a:r>
            <a:r>
              <a:rPr lang="en-US" sz="1600" dirty="0" err="1"/>
              <a:t>Bindzus</a:t>
            </a:r>
            <a:r>
              <a:rPr lang="en-US" sz="1600" dirty="0"/>
              <a:t>, 2023)</a:t>
            </a:r>
          </a:p>
          <a:p>
            <a:r>
              <a:rPr lang="en-US" sz="1600" dirty="0"/>
              <a:t>Global Presence</a:t>
            </a:r>
          </a:p>
          <a:p>
            <a:r>
              <a:rPr lang="en-US" sz="1600" dirty="0"/>
              <a:t>Diversified Revenue Sources</a:t>
            </a:r>
          </a:p>
        </p:txBody>
      </p:sp>
      <p:sp>
        <p:nvSpPr>
          <p:cNvPr id="5" name="Footer Placeholder 4">
            <a:extLst>
              <a:ext uri="{FF2B5EF4-FFF2-40B4-BE49-F238E27FC236}">
                <a16:creationId xmlns:a16="http://schemas.microsoft.com/office/drawing/2014/main" id="{F532D151-AEAF-C3ED-6357-265630B1FE2B}"/>
              </a:ext>
            </a:extLst>
          </p:cNvPr>
          <p:cNvSpPr>
            <a:spLocks noGrp="1"/>
          </p:cNvSpPr>
          <p:nvPr>
            <p:ph type="ftr" sz="quarter" idx="11"/>
          </p:nvPr>
        </p:nvSpPr>
        <p:spPr/>
        <p:txBody>
          <a:bodyPr/>
          <a:lstStyle/>
          <a:p>
            <a:r>
              <a:rPr lang="en-US"/>
              <a:t>
              </a:t>
            </a:r>
          </a:p>
        </p:txBody>
      </p:sp>
      <p:sp>
        <p:nvSpPr>
          <p:cNvPr id="10" name="TextBox 9">
            <a:extLst>
              <a:ext uri="{FF2B5EF4-FFF2-40B4-BE49-F238E27FC236}">
                <a16:creationId xmlns:a16="http://schemas.microsoft.com/office/drawing/2014/main" id="{7BB067B2-1D3E-FEE3-7EFC-0F73AED86DDB}"/>
              </a:ext>
            </a:extLst>
          </p:cNvPr>
          <p:cNvSpPr txBox="1"/>
          <p:nvPr/>
        </p:nvSpPr>
        <p:spPr>
          <a:xfrm>
            <a:off x="10736152" y="6642556"/>
            <a:ext cx="1455848" cy="215444"/>
          </a:xfrm>
          <a:prstGeom prst="rect">
            <a:avLst/>
          </a:prstGeom>
          <a:noFill/>
        </p:spPr>
        <p:txBody>
          <a:bodyPr wrap="none" rtlCol="0">
            <a:spAutoFit/>
          </a:bodyPr>
          <a:lstStyle/>
          <a:p>
            <a:r>
              <a:rPr lang="en-US" sz="800" dirty="0"/>
              <a:t>SPEAKER: RENEE LITTLE</a:t>
            </a:r>
          </a:p>
        </p:txBody>
      </p:sp>
      <p:pic>
        <p:nvPicPr>
          <p:cNvPr id="11" name="Recorded Sound">
            <a:hlinkClick r:id="" action="ppaction://media"/>
            <a:extLst>
              <a:ext uri="{FF2B5EF4-FFF2-40B4-BE49-F238E27FC236}">
                <a16:creationId xmlns:a16="http://schemas.microsoft.com/office/drawing/2014/main" id="{45D2E5D0-9815-5B8F-E00D-00541BF121A9}"/>
              </a:ext>
            </a:extLst>
          </p:cNvPr>
          <p:cNvPicPr>
            <a:picLocks noChangeAspect="1"/>
          </p:cNvPicPr>
          <p:nvPr>
            <a:audioFile r:link="rId1"/>
            <p:extLst>
              <p:ext uri="{DAA4B4D4-6D71-4841-9C94-3DE7FCFB9230}">
                <p14:media xmlns:p14="http://schemas.microsoft.com/office/powerpoint/2010/main" r:embed="rId2">
                  <p14:trim st="1500" end="6818.3219"/>
                </p14:media>
              </p:ext>
            </p:extLst>
          </p:nvPr>
        </p:nvPicPr>
        <p:blipFill>
          <a:blip r:embed="rId4"/>
          <a:stretch>
            <a:fillRect/>
          </a:stretch>
        </p:blipFill>
        <p:spPr>
          <a:xfrm>
            <a:off x="0" y="6434026"/>
            <a:ext cx="457200" cy="457200"/>
          </a:xfrm>
          <a:prstGeom prst="rect">
            <a:avLst/>
          </a:prstGeom>
        </p:spPr>
      </p:pic>
      <p:sp>
        <p:nvSpPr>
          <p:cNvPr id="14" name="Content Placeholder 3">
            <a:extLst>
              <a:ext uri="{FF2B5EF4-FFF2-40B4-BE49-F238E27FC236}">
                <a16:creationId xmlns:a16="http://schemas.microsoft.com/office/drawing/2014/main" id="{AF4482F4-753E-49C7-74C4-3A206E3346A1}"/>
              </a:ext>
            </a:extLst>
          </p:cNvPr>
          <p:cNvSpPr txBox="1">
            <a:spLocks/>
          </p:cNvSpPr>
          <p:nvPr/>
        </p:nvSpPr>
        <p:spPr>
          <a:xfrm>
            <a:off x="1524712" y="4104171"/>
            <a:ext cx="4571288" cy="2026298"/>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Neue Haas Grotesk Text Pro" panose="020B05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868680" indent="-228600" algn="l" defTabSz="914400" rtl="0" eaLnBrk="1" latinLnBrk="0" hangingPunct="1">
              <a:lnSpc>
                <a:spcPct val="120000"/>
              </a:lnSpc>
              <a:spcBef>
                <a:spcPts val="500"/>
              </a:spcBef>
              <a:buFont typeface="Neue Haas Grotesk Text Pro" panose="020B0504020202020204" pitchFamily="34" charset="0"/>
              <a:buChar char="+"/>
              <a:defRPr sz="14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solidFill>
                  <a:srgbClr val="0070C0"/>
                </a:solidFill>
              </a:rPr>
              <a:t>OPPORTUNITIES</a:t>
            </a:r>
          </a:p>
          <a:p>
            <a:r>
              <a:rPr lang="en-US" sz="1600" dirty="0"/>
              <a:t>Increasing Need of Diabetes Treatment</a:t>
            </a:r>
          </a:p>
          <a:p>
            <a:r>
              <a:rPr lang="en-US" sz="1600" dirty="0"/>
              <a:t>Development in New Markets</a:t>
            </a:r>
          </a:p>
          <a:p>
            <a:r>
              <a:rPr lang="en-US" sz="1600" dirty="0"/>
              <a:t>Strategic Partnerships and Acquisitions</a:t>
            </a:r>
          </a:p>
          <a:p>
            <a:r>
              <a:rPr lang="en-US" sz="1600" dirty="0"/>
              <a:t>Biopharmaceuticals (</a:t>
            </a:r>
            <a:r>
              <a:rPr lang="en-US" sz="1600" dirty="0" err="1"/>
              <a:t>Bindzus</a:t>
            </a:r>
            <a:r>
              <a:rPr lang="en-US" sz="1600" dirty="0"/>
              <a:t>, 2023)</a:t>
            </a:r>
          </a:p>
        </p:txBody>
      </p:sp>
      <p:sp>
        <p:nvSpPr>
          <p:cNvPr id="18" name="Content Placeholder 3">
            <a:extLst>
              <a:ext uri="{FF2B5EF4-FFF2-40B4-BE49-F238E27FC236}">
                <a16:creationId xmlns:a16="http://schemas.microsoft.com/office/drawing/2014/main" id="{1593EFBC-204E-9F77-B342-FDE420F5E3C3}"/>
              </a:ext>
            </a:extLst>
          </p:cNvPr>
          <p:cNvSpPr txBox="1">
            <a:spLocks/>
          </p:cNvSpPr>
          <p:nvPr/>
        </p:nvSpPr>
        <p:spPr>
          <a:xfrm>
            <a:off x="6096000" y="4104171"/>
            <a:ext cx="4571288" cy="2026298"/>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Neue Haas Grotesk Text Pro" panose="020B05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868680" indent="-228600" algn="l" defTabSz="914400" rtl="0" eaLnBrk="1" latinLnBrk="0" hangingPunct="1">
              <a:lnSpc>
                <a:spcPct val="120000"/>
              </a:lnSpc>
              <a:spcBef>
                <a:spcPts val="500"/>
              </a:spcBef>
              <a:buFont typeface="Neue Haas Grotesk Text Pro" panose="020B0504020202020204" pitchFamily="34" charset="0"/>
              <a:buChar char="+"/>
              <a:defRPr sz="14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solidFill>
                  <a:srgbClr val="FFFF00"/>
                </a:solidFill>
              </a:rPr>
              <a:t>THREATS</a:t>
            </a:r>
          </a:p>
          <a:p>
            <a:r>
              <a:rPr lang="en-US" sz="1600" dirty="0"/>
              <a:t>Generic Competition (Chopping &amp; Loftus, 2025)</a:t>
            </a:r>
          </a:p>
          <a:p>
            <a:r>
              <a:rPr lang="en-US" sz="1600" dirty="0"/>
              <a:t>Safety Measures for Taking Medication</a:t>
            </a:r>
          </a:p>
          <a:p>
            <a:r>
              <a:rPr lang="en-US" sz="1600" dirty="0"/>
              <a:t>Reimbursement and Pricing Pressure</a:t>
            </a:r>
          </a:p>
        </p:txBody>
      </p:sp>
      <p:sp>
        <p:nvSpPr>
          <p:cNvPr id="19" name="Content Placeholder 3">
            <a:extLst>
              <a:ext uri="{FF2B5EF4-FFF2-40B4-BE49-F238E27FC236}">
                <a16:creationId xmlns:a16="http://schemas.microsoft.com/office/drawing/2014/main" id="{589C5A4A-9686-BA07-E3B1-145C7CE6AF67}"/>
              </a:ext>
            </a:extLst>
          </p:cNvPr>
          <p:cNvSpPr txBox="1">
            <a:spLocks/>
          </p:cNvSpPr>
          <p:nvPr/>
        </p:nvSpPr>
        <p:spPr>
          <a:xfrm>
            <a:off x="6096000" y="2055827"/>
            <a:ext cx="4571288" cy="2026298"/>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Neue Haas Grotesk Text Pro" panose="020B05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868680" indent="-228600" algn="l" defTabSz="914400" rtl="0" eaLnBrk="1" latinLnBrk="0" hangingPunct="1">
              <a:lnSpc>
                <a:spcPct val="120000"/>
              </a:lnSpc>
              <a:spcBef>
                <a:spcPts val="500"/>
              </a:spcBef>
              <a:buFont typeface="Neue Haas Grotesk Text Pro" panose="020B0504020202020204" pitchFamily="34" charset="0"/>
              <a:buChar char="+"/>
              <a:defRPr sz="14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solidFill>
                  <a:srgbClr val="00B050"/>
                </a:solidFill>
              </a:rPr>
              <a:t>WEAKNESSES</a:t>
            </a:r>
          </a:p>
          <a:p>
            <a:r>
              <a:rPr lang="en-US" sz="1600" dirty="0"/>
              <a:t>Regulatory Scrutiny</a:t>
            </a:r>
          </a:p>
          <a:p>
            <a:r>
              <a:rPr lang="en-US" sz="1600" dirty="0"/>
              <a:t>High Research and Development Costs</a:t>
            </a:r>
          </a:p>
          <a:p>
            <a:r>
              <a:rPr lang="en-US" sz="1600" dirty="0"/>
              <a:t>Company’s Business Model (Wainer, 2025)</a:t>
            </a:r>
            <a:endParaRPr lang="en-US" sz="1600" b="1" dirty="0"/>
          </a:p>
        </p:txBody>
      </p:sp>
    </p:spTree>
    <p:extLst>
      <p:ext uri="{BB962C8B-B14F-4D97-AF65-F5344CB8AC3E}">
        <p14:creationId xmlns:p14="http://schemas.microsoft.com/office/powerpoint/2010/main" val="3782978298"/>
      </p:ext>
    </p:extLst>
  </p:cSld>
  <p:clrMapOvr>
    <a:masterClrMapping/>
  </p:clrMapOvr>
  <mc:AlternateContent xmlns:mc="http://schemas.openxmlformats.org/markup-compatibility/2006" xmlns:p14="http://schemas.microsoft.com/office/powerpoint/2010/main">
    <mc:Choice Requires="p14">
      <p:transition spd="med" p14:dur="700" advTm="217000">
        <p:fade/>
      </p:transition>
    </mc:Choice>
    <mc:Fallback xmlns="">
      <p:transition spd="med" advTm="217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950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D70CD-F53C-314A-560E-0A9949BACB1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11ED6F4-62DF-C3D9-535B-9C499BEA7AB0}"/>
              </a:ext>
            </a:extLst>
          </p:cNvPr>
          <p:cNvSpPr>
            <a:spLocks noGrp="1"/>
          </p:cNvSpPr>
          <p:nvPr>
            <p:ph type="title"/>
          </p:nvPr>
        </p:nvSpPr>
        <p:spPr/>
        <p:txBody>
          <a:bodyPr/>
          <a:lstStyle/>
          <a:p>
            <a:r>
              <a:rPr lang="en-US" dirty="0"/>
              <a:t>Recommendations</a:t>
            </a:r>
          </a:p>
        </p:txBody>
      </p:sp>
      <p:sp>
        <p:nvSpPr>
          <p:cNvPr id="9" name="Text Placeholder 8">
            <a:extLst>
              <a:ext uri="{FF2B5EF4-FFF2-40B4-BE49-F238E27FC236}">
                <a16:creationId xmlns:a16="http://schemas.microsoft.com/office/drawing/2014/main" id="{FC8A2063-59D2-B6CF-E092-93EC2F8B42C9}"/>
              </a:ext>
            </a:extLst>
          </p:cNvPr>
          <p:cNvSpPr>
            <a:spLocks noGrp="1"/>
          </p:cNvSpPr>
          <p:nvPr>
            <p:ph type="body" idx="1"/>
          </p:nvPr>
        </p:nvSpPr>
        <p:spPr/>
        <p:txBody>
          <a:bodyPr/>
          <a:lstStyle/>
          <a:p>
            <a:r>
              <a:rPr lang="en-US" dirty="0"/>
              <a:t>Section Speaker: Renee Little</a:t>
            </a:r>
          </a:p>
        </p:txBody>
      </p:sp>
      <p:sp>
        <p:nvSpPr>
          <p:cNvPr id="5" name="Footer Placeholder 4">
            <a:extLst>
              <a:ext uri="{FF2B5EF4-FFF2-40B4-BE49-F238E27FC236}">
                <a16:creationId xmlns:a16="http://schemas.microsoft.com/office/drawing/2014/main" id="{7BB73133-6E9B-66DD-5539-C889B5B7D511}"/>
              </a:ext>
            </a:extLst>
          </p:cNvPr>
          <p:cNvSpPr>
            <a:spLocks noGrp="1"/>
          </p:cNvSpPr>
          <p:nvPr>
            <p:ph type="ftr" sz="quarter" idx="11"/>
          </p:nvPr>
        </p:nvSpPr>
        <p:spPr/>
        <p:txBody>
          <a:bodyPr/>
          <a:lstStyle/>
          <a:p>
            <a:r>
              <a:rPr lang="en-US"/>
              <a:t>
              </a:t>
            </a:r>
          </a:p>
        </p:txBody>
      </p:sp>
    </p:spTree>
    <p:extLst>
      <p:ext uri="{BB962C8B-B14F-4D97-AF65-F5344CB8AC3E}">
        <p14:creationId xmlns:p14="http://schemas.microsoft.com/office/powerpoint/2010/main" val="2822436952"/>
      </p:ext>
    </p:extLst>
  </p:cSld>
  <p:clrMapOvr>
    <a:masterClrMapping/>
  </p:clrMapOvr>
  <mc:AlternateContent xmlns:mc="http://schemas.openxmlformats.org/markup-compatibility/2006" xmlns:p14="http://schemas.microsoft.com/office/powerpoint/2010/main">
    <mc:Choice Requires="p14">
      <p:transition spd="med" p14:dur="700" advTm="1500">
        <p:fade/>
      </p:transition>
    </mc:Choice>
    <mc:Fallback xmlns="">
      <p:transition spd="med" advTm="15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030C3-B1E9-6CFF-BF21-D13E5C8C8126}"/>
              </a:ext>
            </a:extLst>
          </p:cNvPr>
          <p:cNvSpPr>
            <a:spLocks noGrp="1"/>
          </p:cNvSpPr>
          <p:nvPr>
            <p:ph type="title"/>
          </p:nvPr>
        </p:nvSpPr>
        <p:spPr/>
        <p:txBody>
          <a:bodyPr anchor="t">
            <a:normAutofit/>
          </a:bodyPr>
          <a:lstStyle/>
          <a:p>
            <a:r>
              <a:rPr lang="en-US" dirty="0"/>
              <a:t>Leverage Strengths</a:t>
            </a:r>
          </a:p>
        </p:txBody>
      </p:sp>
      <p:sp>
        <p:nvSpPr>
          <p:cNvPr id="3" name="Content Placeholder 2">
            <a:extLst>
              <a:ext uri="{FF2B5EF4-FFF2-40B4-BE49-F238E27FC236}">
                <a16:creationId xmlns:a16="http://schemas.microsoft.com/office/drawing/2014/main" id="{8A5F2135-E7CD-98AB-3E43-5DB4A9849FF4}"/>
              </a:ext>
            </a:extLst>
          </p:cNvPr>
          <p:cNvSpPr>
            <a:spLocks noGrp="1"/>
          </p:cNvSpPr>
          <p:nvPr>
            <p:ph sz="half" idx="1"/>
          </p:nvPr>
        </p:nvSpPr>
        <p:spPr/>
        <p:txBody>
          <a:bodyPr vert="horz" lIns="91440" tIns="45720" rIns="91440" bIns="45720" rtlCol="0" anchor="t">
            <a:normAutofit/>
          </a:bodyPr>
          <a:lstStyle/>
          <a:p>
            <a:r>
              <a:rPr lang="en-US" dirty="0"/>
              <a:t>Ensure Fair Access and Price</a:t>
            </a:r>
          </a:p>
          <a:p>
            <a:pPr lvl="1"/>
            <a:r>
              <a:rPr lang="en-US" dirty="0"/>
              <a:t>Consider Collaborating with Governments</a:t>
            </a:r>
          </a:p>
          <a:p>
            <a:r>
              <a:rPr lang="en-US" dirty="0"/>
              <a:t>Utilize Global Prescence (Wainer, 2025)</a:t>
            </a:r>
          </a:p>
          <a:p>
            <a:r>
              <a:rPr lang="en-US" dirty="0"/>
              <a:t>Improve Brand Reputation and Loyalty</a:t>
            </a:r>
          </a:p>
          <a:p>
            <a:pPr lvl="1"/>
            <a:r>
              <a:rPr lang="en-US" dirty="0"/>
              <a:t>Develop Distribution Channels</a:t>
            </a:r>
          </a:p>
        </p:txBody>
      </p:sp>
      <p:pic>
        <p:nvPicPr>
          <p:cNvPr id="18" name="Content Placeholder 17" descr="Two colored ropes tied to a carabiner">
            <a:extLst>
              <a:ext uri="{FF2B5EF4-FFF2-40B4-BE49-F238E27FC236}">
                <a16:creationId xmlns:a16="http://schemas.microsoft.com/office/drawing/2014/main" id="{E4AF8592-3D4B-E99D-5238-B4284E5CA328}"/>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380163" y="2536296"/>
            <a:ext cx="4768850" cy="31792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Footer Placeholder 4">
            <a:extLst>
              <a:ext uri="{FF2B5EF4-FFF2-40B4-BE49-F238E27FC236}">
                <a16:creationId xmlns:a16="http://schemas.microsoft.com/office/drawing/2014/main" id="{64B21EC5-D0A7-5443-3AB7-768F8960A222}"/>
              </a:ext>
            </a:extLst>
          </p:cNvPr>
          <p:cNvSpPr>
            <a:spLocks noGrp="1"/>
          </p:cNvSpPr>
          <p:nvPr>
            <p:ph type="ftr" sz="quarter" idx="11"/>
          </p:nvPr>
        </p:nvSpPr>
        <p:spPr/>
        <p:txBody>
          <a:bodyPr anchor="ctr">
            <a:normAutofit/>
          </a:bodyPr>
          <a:lstStyle/>
          <a:p>
            <a:pPr>
              <a:lnSpc>
                <a:spcPct val="90000"/>
              </a:lnSpc>
              <a:spcAft>
                <a:spcPts val="600"/>
              </a:spcAft>
            </a:pPr>
            <a:r>
              <a:rPr lang="en-US" sz="700"/>
              <a:t>
              </a:t>
            </a:r>
          </a:p>
        </p:txBody>
      </p:sp>
      <p:pic>
        <p:nvPicPr>
          <p:cNvPr id="7" name="Recorded Sound">
            <a:hlinkClick r:id="" action="ppaction://media"/>
            <a:extLst>
              <a:ext uri="{FF2B5EF4-FFF2-40B4-BE49-F238E27FC236}">
                <a16:creationId xmlns:a16="http://schemas.microsoft.com/office/drawing/2014/main" id="{1DE5A7CC-E2CA-EB3A-4213-CC6F345436AE}"/>
              </a:ext>
            </a:extLst>
          </p:cNvPr>
          <p:cNvPicPr>
            <a:picLocks noChangeAspect="1"/>
          </p:cNvPicPr>
          <p:nvPr>
            <a:audioFile r:link="rId1"/>
            <p:extLst>
              <p:ext uri="{DAA4B4D4-6D71-4841-9C94-3DE7FCFB9230}">
                <p14:media xmlns:p14="http://schemas.microsoft.com/office/powerpoint/2010/main" r:embed="rId2">
                  <p14:trim st="4000" end="7579.5238"/>
                </p14:media>
              </p:ext>
            </p:extLst>
          </p:nvPr>
        </p:nvPicPr>
        <p:blipFill>
          <a:blip r:embed="rId5"/>
          <a:stretch>
            <a:fillRect/>
          </a:stretch>
        </p:blipFill>
        <p:spPr>
          <a:xfrm>
            <a:off x="0" y="6451600"/>
            <a:ext cx="457200" cy="457200"/>
          </a:xfrm>
          <a:prstGeom prst="rect">
            <a:avLst/>
          </a:prstGeom>
        </p:spPr>
      </p:pic>
      <p:sp>
        <p:nvSpPr>
          <p:cNvPr id="8" name="TextBox 7">
            <a:extLst>
              <a:ext uri="{FF2B5EF4-FFF2-40B4-BE49-F238E27FC236}">
                <a16:creationId xmlns:a16="http://schemas.microsoft.com/office/drawing/2014/main" id="{13F37D32-277A-73F7-DAE8-19CC39BC172B}"/>
              </a:ext>
            </a:extLst>
          </p:cNvPr>
          <p:cNvSpPr txBox="1"/>
          <p:nvPr/>
        </p:nvSpPr>
        <p:spPr>
          <a:xfrm>
            <a:off x="10736152" y="6642556"/>
            <a:ext cx="1455848" cy="215444"/>
          </a:xfrm>
          <a:prstGeom prst="rect">
            <a:avLst/>
          </a:prstGeom>
          <a:noFill/>
        </p:spPr>
        <p:txBody>
          <a:bodyPr wrap="none" rtlCol="0">
            <a:spAutoFit/>
          </a:bodyPr>
          <a:lstStyle/>
          <a:p>
            <a:r>
              <a:rPr lang="en-US" sz="800" dirty="0"/>
              <a:t>SPEAKER: RENEE LITTLE</a:t>
            </a:r>
          </a:p>
        </p:txBody>
      </p:sp>
    </p:spTree>
    <p:extLst>
      <p:ext uri="{BB962C8B-B14F-4D97-AF65-F5344CB8AC3E}">
        <p14:creationId xmlns:p14="http://schemas.microsoft.com/office/powerpoint/2010/main" val="193704357"/>
      </p:ext>
    </p:extLst>
  </p:cSld>
  <p:clrMapOvr>
    <a:masterClrMapping/>
  </p:clrMapOvr>
  <mc:AlternateContent xmlns:mc="http://schemas.openxmlformats.org/markup-compatibility/2006" xmlns:p14="http://schemas.microsoft.com/office/powerpoint/2010/main">
    <mc:Choice Requires="p14">
      <p:transition spd="med" p14:dur="700" advTm="77000">
        <p:fade/>
      </p:transition>
    </mc:Choice>
    <mc:Fallback xmlns="">
      <p:transition spd="med" advTm="77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0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6B4AA-38E6-522A-7A54-D9EFEEFBDD4D}"/>
              </a:ext>
            </a:extLst>
          </p:cNvPr>
          <p:cNvSpPr>
            <a:spLocks noGrp="1"/>
          </p:cNvSpPr>
          <p:nvPr>
            <p:ph type="title"/>
          </p:nvPr>
        </p:nvSpPr>
        <p:spPr/>
        <p:txBody>
          <a:bodyPr/>
          <a:lstStyle/>
          <a:p>
            <a:r>
              <a:rPr lang="en-US" dirty="0"/>
              <a:t>Mitigate Weaknesses and Threats</a:t>
            </a:r>
          </a:p>
        </p:txBody>
      </p:sp>
      <p:pic>
        <p:nvPicPr>
          <p:cNvPr id="11" name="Content Placeholder 10" descr="Exclamation mark on a yellow background">
            <a:extLst>
              <a:ext uri="{FF2B5EF4-FFF2-40B4-BE49-F238E27FC236}">
                <a16:creationId xmlns:a16="http://schemas.microsoft.com/office/drawing/2014/main" id="{7F4B89DC-5D07-CF04-EB15-9A174BCA3F5C}"/>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1057275" y="2412008"/>
            <a:ext cx="4570413" cy="34278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Content Placeholder 7">
            <a:extLst>
              <a:ext uri="{FF2B5EF4-FFF2-40B4-BE49-F238E27FC236}">
                <a16:creationId xmlns:a16="http://schemas.microsoft.com/office/drawing/2014/main" id="{ADBAFB6B-D7F9-C811-3226-23D42674A72E}"/>
              </a:ext>
            </a:extLst>
          </p:cNvPr>
          <p:cNvSpPr>
            <a:spLocks noGrp="1"/>
          </p:cNvSpPr>
          <p:nvPr>
            <p:ph sz="half" idx="2"/>
          </p:nvPr>
        </p:nvSpPr>
        <p:spPr/>
        <p:txBody>
          <a:bodyPr>
            <a:normAutofit lnSpcReduction="10000"/>
          </a:bodyPr>
          <a:lstStyle/>
          <a:p>
            <a:r>
              <a:rPr lang="en-US" sz="2000" dirty="0">
                <a:ea typeface="+mn-lt"/>
                <a:cs typeface="+mn-lt"/>
              </a:rPr>
              <a:t> Offer Financial </a:t>
            </a:r>
            <a:r>
              <a:rPr lang="en-US" dirty="0">
                <a:ea typeface="+mn-lt"/>
                <a:cs typeface="+mn-lt"/>
              </a:rPr>
              <a:t>A</a:t>
            </a:r>
            <a:r>
              <a:rPr lang="en-US" sz="2000" dirty="0">
                <a:ea typeface="+mn-lt"/>
                <a:cs typeface="+mn-lt"/>
              </a:rPr>
              <a:t>ssistance Programs (Chopping &amp; Loftus, 2025)</a:t>
            </a:r>
          </a:p>
          <a:p>
            <a:pPr lvl="1"/>
            <a:r>
              <a:rPr lang="en-US" dirty="0">
                <a:ea typeface="+mn-lt"/>
                <a:cs typeface="+mn-lt"/>
              </a:rPr>
              <a:t>Help Patients Afford Medication</a:t>
            </a:r>
          </a:p>
          <a:p>
            <a:r>
              <a:rPr lang="en-US" sz="2000" dirty="0">
                <a:ea typeface="+mn-lt"/>
                <a:cs typeface="+mn-lt"/>
              </a:rPr>
              <a:t> Offer Telehealth </a:t>
            </a:r>
            <a:r>
              <a:rPr lang="en-US" dirty="0">
                <a:ea typeface="+mn-lt"/>
                <a:cs typeface="+mn-lt"/>
              </a:rPr>
              <a:t>S</a:t>
            </a:r>
            <a:r>
              <a:rPr lang="en-US" sz="2000" dirty="0">
                <a:ea typeface="+mn-lt"/>
                <a:cs typeface="+mn-lt"/>
              </a:rPr>
              <a:t>ervices</a:t>
            </a:r>
          </a:p>
          <a:p>
            <a:pPr lvl="1"/>
            <a:r>
              <a:rPr lang="en-US" dirty="0">
                <a:ea typeface="+mn-lt"/>
                <a:cs typeface="+mn-lt"/>
              </a:rPr>
              <a:t>Patients Can Consult with Professionals</a:t>
            </a:r>
          </a:p>
          <a:p>
            <a:r>
              <a:rPr lang="en-US" sz="2000" dirty="0"/>
              <a:t>Ensure </a:t>
            </a:r>
            <a:r>
              <a:rPr lang="en-US" dirty="0"/>
              <a:t>F</a:t>
            </a:r>
            <a:r>
              <a:rPr lang="en-US" sz="2000" dirty="0"/>
              <a:t>air Prices and </a:t>
            </a:r>
            <a:r>
              <a:rPr lang="en-US" dirty="0"/>
              <a:t>A</a:t>
            </a:r>
            <a:r>
              <a:rPr lang="en-US" sz="2000" dirty="0"/>
              <a:t>ccess to </a:t>
            </a:r>
            <a:r>
              <a:rPr lang="en-US" dirty="0"/>
              <a:t>Drugs</a:t>
            </a:r>
          </a:p>
          <a:p>
            <a:r>
              <a:rPr lang="en-US" sz="2000" dirty="0"/>
              <a:t>Utilize Transparency in Commun</a:t>
            </a:r>
            <a:r>
              <a:rPr lang="en-US" dirty="0"/>
              <a:t>ication</a:t>
            </a:r>
            <a:endParaRPr lang="en-US" sz="2000" dirty="0"/>
          </a:p>
        </p:txBody>
      </p:sp>
      <p:sp>
        <p:nvSpPr>
          <p:cNvPr id="5" name="Footer Placeholder 4">
            <a:extLst>
              <a:ext uri="{FF2B5EF4-FFF2-40B4-BE49-F238E27FC236}">
                <a16:creationId xmlns:a16="http://schemas.microsoft.com/office/drawing/2014/main" id="{F3A44FEE-FDD8-D380-8603-EA2966C67843}"/>
              </a:ext>
            </a:extLst>
          </p:cNvPr>
          <p:cNvSpPr>
            <a:spLocks noGrp="1"/>
          </p:cNvSpPr>
          <p:nvPr>
            <p:ph type="ftr" sz="quarter" idx="11"/>
          </p:nvPr>
        </p:nvSpPr>
        <p:spPr/>
        <p:txBody>
          <a:bodyPr/>
          <a:lstStyle/>
          <a:p>
            <a:r>
              <a:rPr lang="en-US"/>
              <a:t>
              </a:t>
            </a:r>
          </a:p>
        </p:txBody>
      </p:sp>
      <p:pic>
        <p:nvPicPr>
          <p:cNvPr id="9" name="Recorded Sound">
            <a:hlinkClick r:id="" action="ppaction://media"/>
            <a:extLst>
              <a:ext uri="{FF2B5EF4-FFF2-40B4-BE49-F238E27FC236}">
                <a16:creationId xmlns:a16="http://schemas.microsoft.com/office/drawing/2014/main" id="{2B8554E8-D9E9-A2C5-28FE-DC51D3305C0B}"/>
              </a:ext>
            </a:extLst>
          </p:cNvPr>
          <p:cNvPicPr>
            <a:picLocks noChangeAspect="1"/>
          </p:cNvPicPr>
          <p:nvPr>
            <a:audioFile r:link="rId1"/>
            <p:extLst>
              <p:ext uri="{DAA4B4D4-6D71-4841-9C94-3DE7FCFB9230}">
                <p14:media xmlns:p14="http://schemas.microsoft.com/office/powerpoint/2010/main" r:embed="rId2">
                  <p14:trim st="4000" end="10110"/>
                </p14:media>
              </p:ext>
            </p:extLst>
          </p:nvPr>
        </p:nvPicPr>
        <p:blipFill>
          <a:blip r:embed="rId5"/>
          <a:stretch>
            <a:fillRect/>
          </a:stretch>
        </p:blipFill>
        <p:spPr>
          <a:xfrm>
            <a:off x="0" y="6451600"/>
            <a:ext cx="457200" cy="457200"/>
          </a:xfrm>
          <a:prstGeom prst="rect">
            <a:avLst/>
          </a:prstGeom>
        </p:spPr>
      </p:pic>
      <p:sp>
        <p:nvSpPr>
          <p:cNvPr id="7" name="TextBox 6">
            <a:extLst>
              <a:ext uri="{FF2B5EF4-FFF2-40B4-BE49-F238E27FC236}">
                <a16:creationId xmlns:a16="http://schemas.microsoft.com/office/drawing/2014/main" id="{923A741F-004A-4522-C61C-F171FC857307}"/>
              </a:ext>
            </a:extLst>
          </p:cNvPr>
          <p:cNvSpPr txBox="1"/>
          <p:nvPr/>
        </p:nvSpPr>
        <p:spPr>
          <a:xfrm>
            <a:off x="10736152" y="6642556"/>
            <a:ext cx="1455848" cy="215444"/>
          </a:xfrm>
          <a:prstGeom prst="rect">
            <a:avLst/>
          </a:prstGeom>
          <a:noFill/>
        </p:spPr>
        <p:txBody>
          <a:bodyPr wrap="none" rtlCol="0">
            <a:spAutoFit/>
          </a:bodyPr>
          <a:lstStyle/>
          <a:p>
            <a:r>
              <a:rPr lang="en-US" sz="800" dirty="0"/>
              <a:t>SPEAKER: RENEE LITTLE</a:t>
            </a:r>
          </a:p>
        </p:txBody>
      </p:sp>
    </p:spTree>
    <p:extLst>
      <p:ext uri="{BB962C8B-B14F-4D97-AF65-F5344CB8AC3E}">
        <p14:creationId xmlns:p14="http://schemas.microsoft.com/office/powerpoint/2010/main" val="2862996345"/>
      </p:ext>
    </p:extLst>
  </p:cSld>
  <p:clrMapOvr>
    <a:masterClrMapping/>
  </p:clrMapOvr>
  <mc:AlternateContent xmlns:mc="http://schemas.openxmlformats.org/markup-compatibility/2006" xmlns:p14="http://schemas.microsoft.com/office/powerpoint/2010/main">
    <mc:Choice Requires="p14">
      <p:transition spd="med" p14:dur="700" advTm="111500">
        <p:fade/>
      </p:transition>
    </mc:Choice>
    <mc:Fallback xmlns="">
      <p:transition spd="med" advTm="1115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150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B14EA-7C57-D275-77C1-61BAEE2F8CB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CACE673-11A4-65B5-807A-8944FD34EE9E}"/>
              </a:ext>
            </a:extLst>
          </p:cNvPr>
          <p:cNvSpPr>
            <a:spLocks noGrp="1"/>
          </p:cNvSpPr>
          <p:nvPr>
            <p:ph type="title"/>
          </p:nvPr>
        </p:nvSpPr>
        <p:spPr/>
        <p:txBody>
          <a:bodyPr/>
          <a:lstStyle/>
          <a:p>
            <a:r>
              <a:rPr lang="en-US" dirty="0"/>
              <a:t>Conclusion</a:t>
            </a:r>
          </a:p>
        </p:txBody>
      </p:sp>
      <p:sp>
        <p:nvSpPr>
          <p:cNvPr id="9" name="Text Placeholder 8">
            <a:extLst>
              <a:ext uri="{FF2B5EF4-FFF2-40B4-BE49-F238E27FC236}">
                <a16:creationId xmlns:a16="http://schemas.microsoft.com/office/drawing/2014/main" id="{A395026C-FC6F-002A-C356-F9F8F2FB87D4}"/>
              </a:ext>
            </a:extLst>
          </p:cNvPr>
          <p:cNvSpPr>
            <a:spLocks noGrp="1"/>
          </p:cNvSpPr>
          <p:nvPr>
            <p:ph type="body" idx="1"/>
          </p:nvPr>
        </p:nvSpPr>
        <p:spPr/>
        <p:txBody>
          <a:bodyPr/>
          <a:lstStyle/>
          <a:p>
            <a:r>
              <a:rPr lang="en-US" dirty="0"/>
              <a:t>Section Speaker: Joseph Mandeville</a:t>
            </a:r>
          </a:p>
        </p:txBody>
      </p:sp>
      <p:sp>
        <p:nvSpPr>
          <p:cNvPr id="5" name="Footer Placeholder 4">
            <a:extLst>
              <a:ext uri="{FF2B5EF4-FFF2-40B4-BE49-F238E27FC236}">
                <a16:creationId xmlns:a16="http://schemas.microsoft.com/office/drawing/2014/main" id="{40EC0AAE-438D-C3B6-210A-2E669160DCA8}"/>
              </a:ext>
            </a:extLst>
          </p:cNvPr>
          <p:cNvSpPr>
            <a:spLocks noGrp="1"/>
          </p:cNvSpPr>
          <p:nvPr>
            <p:ph type="ftr" sz="quarter" idx="11"/>
          </p:nvPr>
        </p:nvSpPr>
        <p:spPr/>
        <p:txBody>
          <a:bodyPr/>
          <a:lstStyle/>
          <a:p>
            <a:r>
              <a:rPr lang="en-US"/>
              <a:t>
              </a:t>
            </a:r>
          </a:p>
        </p:txBody>
      </p:sp>
      <p:pic>
        <p:nvPicPr>
          <p:cNvPr id="12" name="Content Placeholder 10" descr="Head made from puzzle pieces">
            <a:extLst>
              <a:ext uri="{FF2B5EF4-FFF2-40B4-BE49-F238E27FC236}">
                <a16:creationId xmlns:a16="http://schemas.microsoft.com/office/drawing/2014/main" id="{BC8ED81D-0679-07FD-6B98-F0DE2F05C7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0275" y="2074863"/>
            <a:ext cx="3828626" cy="41021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93569323"/>
      </p:ext>
    </p:extLst>
  </p:cSld>
  <p:clrMapOvr>
    <a:masterClrMapping/>
  </p:clrMapOvr>
  <mc:AlternateContent xmlns:mc="http://schemas.openxmlformats.org/markup-compatibility/2006" xmlns:p14="http://schemas.microsoft.com/office/powerpoint/2010/main">
    <mc:Choice Requires="p14">
      <p:transition spd="med" p14:dur="700" advTm="1500">
        <p:fade/>
      </p:transition>
    </mc:Choice>
    <mc:Fallback xmlns="">
      <p:transition spd="med" advTm="15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110BA12-4F00-C291-582F-F5EF09AF2268}"/>
              </a:ext>
            </a:extLst>
          </p:cNvPr>
          <p:cNvSpPr>
            <a:spLocks noGrp="1"/>
          </p:cNvSpPr>
          <p:nvPr>
            <p:ph type="title"/>
          </p:nvPr>
        </p:nvSpPr>
        <p:spPr/>
        <p:txBody>
          <a:bodyPr/>
          <a:lstStyle/>
          <a:p>
            <a:r>
              <a:rPr lang="en-US" dirty="0"/>
              <a:t>Dominance and Challenges</a:t>
            </a:r>
          </a:p>
        </p:txBody>
      </p:sp>
      <p:pic>
        <p:nvPicPr>
          <p:cNvPr id="21" name="Content Placeholder 20" descr="One person helping other person climb up a rock">
            <a:extLst>
              <a:ext uri="{FF2B5EF4-FFF2-40B4-BE49-F238E27FC236}">
                <a16:creationId xmlns:a16="http://schemas.microsoft.com/office/drawing/2014/main" id="{64C203AD-453E-A3ED-B941-07B82745B671}"/>
              </a:ext>
            </a:extLst>
          </p:cNvPr>
          <p:cNvPicPr>
            <a:picLocks noGrp="1" noChangeAspect="1"/>
          </p:cNvPicPr>
          <p:nvPr>
            <p:ph sz="half" idx="1"/>
          </p:nvPr>
        </p:nvPicPr>
        <p:blipFill>
          <a:blip r:embed="rId5">
            <a:extLst>
              <a:ext uri="{28A0092B-C50C-407E-A947-70E740481C1C}">
                <a14:useLocalDpi xmlns:a14="http://schemas.microsoft.com/office/drawing/2010/main" val="0"/>
              </a:ext>
            </a:extLst>
          </a:blip>
          <a:stretch>
            <a:fillRect/>
          </a:stretch>
        </p:blipFill>
        <p:spPr>
          <a:xfrm>
            <a:off x="1057275" y="2600795"/>
            <a:ext cx="4570413" cy="30502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Footer Placeholder 4">
            <a:extLst>
              <a:ext uri="{FF2B5EF4-FFF2-40B4-BE49-F238E27FC236}">
                <a16:creationId xmlns:a16="http://schemas.microsoft.com/office/drawing/2014/main" id="{9F18DA51-EFA8-89E1-E730-7BE9F1B78BBA}"/>
              </a:ext>
            </a:extLst>
          </p:cNvPr>
          <p:cNvSpPr>
            <a:spLocks noGrp="1"/>
          </p:cNvSpPr>
          <p:nvPr>
            <p:ph type="ftr" sz="quarter" idx="11"/>
          </p:nvPr>
        </p:nvSpPr>
        <p:spPr/>
        <p:txBody>
          <a:bodyPr/>
          <a:lstStyle/>
          <a:p>
            <a:r>
              <a:rPr lang="en-US"/>
              <a:t>
              </a:t>
            </a:r>
          </a:p>
        </p:txBody>
      </p:sp>
      <p:sp>
        <p:nvSpPr>
          <p:cNvPr id="13" name="TextBox 12">
            <a:extLst>
              <a:ext uri="{FF2B5EF4-FFF2-40B4-BE49-F238E27FC236}">
                <a16:creationId xmlns:a16="http://schemas.microsoft.com/office/drawing/2014/main" id="{C1D465CA-A6D6-EE81-1BA3-F5EE21D286B3}"/>
              </a:ext>
            </a:extLst>
          </p:cNvPr>
          <p:cNvSpPr txBox="1"/>
          <p:nvPr/>
        </p:nvSpPr>
        <p:spPr>
          <a:xfrm>
            <a:off x="10356241" y="6642556"/>
            <a:ext cx="1835759" cy="215444"/>
          </a:xfrm>
          <a:prstGeom prst="rect">
            <a:avLst/>
          </a:prstGeom>
          <a:noFill/>
        </p:spPr>
        <p:txBody>
          <a:bodyPr wrap="none" rtlCol="0">
            <a:spAutoFit/>
          </a:bodyPr>
          <a:lstStyle/>
          <a:p>
            <a:r>
              <a:rPr lang="en-US" sz="800" dirty="0"/>
              <a:t>SPEAKER: JOSEPH MANDEVILLE</a:t>
            </a:r>
          </a:p>
        </p:txBody>
      </p:sp>
      <p:sp>
        <p:nvSpPr>
          <p:cNvPr id="19" name="Content Placeholder 18">
            <a:extLst>
              <a:ext uri="{FF2B5EF4-FFF2-40B4-BE49-F238E27FC236}">
                <a16:creationId xmlns:a16="http://schemas.microsoft.com/office/drawing/2014/main" id="{8742A1FF-2241-71BE-B8B8-98C2EEBB86D3}"/>
              </a:ext>
            </a:extLst>
          </p:cNvPr>
          <p:cNvSpPr>
            <a:spLocks noGrp="1"/>
          </p:cNvSpPr>
          <p:nvPr>
            <p:ph sz="half" idx="2"/>
          </p:nvPr>
        </p:nvSpPr>
        <p:spPr/>
        <p:txBody>
          <a:bodyPr>
            <a:normAutofit fontScale="62500" lnSpcReduction="20000"/>
          </a:bodyPr>
          <a:lstStyle/>
          <a:p>
            <a:pPr marL="0" indent="0">
              <a:buNone/>
            </a:pPr>
            <a:r>
              <a:rPr lang="en-US" b="1" dirty="0"/>
              <a:t>Dominance</a:t>
            </a:r>
          </a:p>
          <a:p>
            <a:r>
              <a:rPr lang="en-US" dirty="0"/>
              <a:t>Global Leader in Healthcare</a:t>
            </a:r>
          </a:p>
          <a:p>
            <a:pPr lvl="1"/>
            <a:r>
              <a:rPr lang="en-US" dirty="0"/>
              <a:t>Dominant Force in Global Pharmaceutical Market</a:t>
            </a:r>
          </a:p>
          <a:p>
            <a:r>
              <a:rPr lang="en-US" dirty="0"/>
              <a:t>Innovative Diabetic Medicine</a:t>
            </a:r>
          </a:p>
          <a:p>
            <a:pPr lvl="1"/>
            <a:r>
              <a:rPr lang="en-US" dirty="0"/>
              <a:t>Long-Lasting Insulin</a:t>
            </a:r>
          </a:p>
          <a:p>
            <a:pPr lvl="1"/>
            <a:r>
              <a:rPr lang="en-US" dirty="0"/>
              <a:t>Insulin Pens</a:t>
            </a:r>
          </a:p>
          <a:p>
            <a:pPr lvl="1"/>
            <a:r>
              <a:rPr lang="en-US" dirty="0"/>
              <a:t>Leading the Way in Obesity Treatment</a:t>
            </a:r>
          </a:p>
          <a:p>
            <a:pPr marL="0" indent="0">
              <a:buNone/>
            </a:pPr>
            <a:r>
              <a:rPr lang="en-US" b="1" dirty="0"/>
              <a:t>Challenges</a:t>
            </a:r>
          </a:p>
          <a:p>
            <a:r>
              <a:rPr lang="en-US" dirty="0"/>
              <a:t>Controversial Weight-Loss Drugs</a:t>
            </a:r>
          </a:p>
          <a:p>
            <a:pPr lvl="1"/>
            <a:r>
              <a:rPr lang="en-US" dirty="0"/>
              <a:t>Excessive Cost</a:t>
            </a:r>
          </a:p>
          <a:p>
            <a:pPr lvl="1"/>
            <a:r>
              <a:rPr lang="en-US" dirty="0"/>
              <a:t>Side Effects</a:t>
            </a:r>
          </a:p>
          <a:p>
            <a:pPr lvl="2"/>
            <a:r>
              <a:rPr lang="en-US" dirty="0"/>
              <a:t>Lack of Transparency</a:t>
            </a:r>
          </a:p>
          <a:p>
            <a:r>
              <a:rPr lang="en-US" dirty="0"/>
              <a:t>Risks to Profitability</a:t>
            </a:r>
          </a:p>
          <a:p>
            <a:pPr lvl="1"/>
            <a:r>
              <a:rPr lang="en-US" dirty="0"/>
              <a:t>Entrance of Generic Manufacturers</a:t>
            </a:r>
          </a:p>
          <a:p>
            <a:pPr lvl="1"/>
            <a:r>
              <a:rPr lang="en-US" dirty="0"/>
              <a:t>Challenges in Market Access in Various Regions</a:t>
            </a:r>
          </a:p>
        </p:txBody>
      </p:sp>
      <p:pic>
        <p:nvPicPr>
          <p:cNvPr id="2" name="Audio 37">
            <a:hlinkClick r:id="" action="ppaction://media"/>
            <a:extLst>
              <a:ext uri="{FF2B5EF4-FFF2-40B4-BE49-F238E27FC236}">
                <a16:creationId xmlns:a16="http://schemas.microsoft.com/office/drawing/2014/main" id="{E8D6381B-99A1-81D8-1053-4A7069B99B56}"/>
              </a:ext>
            </a:extLst>
          </p:cNvPr>
          <p:cNvPicPr>
            <a:picLocks noChangeAspect="1"/>
          </p:cNvPicPr>
          <p:nvPr>
            <a:audioFile r:link="rId1"/>
            <p:extLst>
              <p:ext uri="{DAA4B4D4-6D71-4841-9C94-3DE7FCFB9230}">
                <p14:media xmlns:p14="http://schemas.microsoft.com/office/powerpoint/2010/main" r:embed="rId2">
                  <p14:trim st="2000" end="885.5328"/>
                </p14:media>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637789455"/>
      </p:ext>
    </p:extLst>
  </p:cSld>
  <p:clrMapOvr>
    <a:masterClrMapping/>
  </p:clrMapOvr>
  <mc:AlternateContent xmlns:mc="http://schemas.openxmlformats.org/markup-compatibility/2006" xmlns:p14="http://schemas.microsoft.com/office/powerpoint/2010/main">
    <mc:Choice Requires="p14">
      <p:transition spd="med" p14:dur="700" advTm="37000">
        <p:fade/>
      </p:transition>
    </mc:Choice>
    <mc:Fallback xmlns="">
      <p:transition spd="med" advTm="3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3B8D5-E643-F012-9124-94FF4858167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95879B9-4A0A-E4F0-62A1-65C6811607ED}"/>
              </a:ext>
            </a:extLst>
          </p:cNvPr>
          <p:cNvSpPr>
            <a:spLocks noGrp="1"/>
          </p:cNvSpPr>
          <p:nvPr>
            <p:ph type="title"/>
          </p:nvPr>
        </p:nvSpPr>
        <p:spPr/>
        <p:txBody>
          <a:bodyPr/>
          <a:lstStyle/>
          <a:p>
            <a:r>
              <a:rPr lang="en-US" dirty="0"/>
              <a:t>Growth Opportunities and Securing Success</a:t>
            </a:r>
          </a:p>
        </p:txBody>
      </p:sp>
      <p:sp>
        <p:nvSpPr>
          <p:cNvPr id="5" name="Footer Placeholder 4">
            <a:extLst>
              <a:ext uri="{FF2B5EF4-FFF2-40B4-BE49-F238E27FC236}">
                <a16:creationId xmlns:a16="http://schemas.microsoft.com/office/drawing/2014/main" id="{F6E6E57E-A7BC-D47D-DF11-9B49850B3D15}"/>
              </a:ext>
            </a:extLst>
          </p:cNvPr>
          <p:cNvSpPr>
            <a:spLocks noGrp="1"/>
          </p:cNvSpPr>
          <p:nvPr>
            <p:ph type="ftr" sz="quarter" idx="11"/>
          </p:nvPr>
        </p:nvSpPr>
        <p:spPr/>
        <p:txBody>
          <a:bodyPr/>
          <a:lstStyle/>
          <a:p>
            <a:r>
              <a:rPr lang="en-US"/>
              <a:t>
              </a:t>
            </a:r>
          </a:p>
        </p:txBody>
      </p:sp>
      <p:pic>
        <p:nvPicPr>
          <p:cNvPr id="17" name="Content Placeholder 16" descr="Youth hockey team with trophy">
            <a:extLst>
              <a:ext uri="{FF2B5EF4-FFF2-40B4-BE49-F238E27FC236}">
                <a16:creationId xmlns:a16="http://schemas.microsoft.com/office/drawing/2014/main" id="{3A42707B-914F-940F-54FE-7AFEE1640CB2}"/>
              </a:ext>
            </a:extLst>
          </p:cNvPr>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6380163" y="2536456"/>
            <a:ext cx="4768850" cy="31789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a:extLst>
              <a:ext uri="{FF2B5EF4-FFF2-40B4-BE49-F238E27FC236}">
                <a16:creationId xmlns:a16="http://schemas.microsoft.com/office/drawing/2014/main" id="{6DD1EE7D-EA1F-D8AE-3AFB-829780D4CA96}"/>
              </a:ext>
            </a:extLst>
          </p:cNvPr>
          <p:cNvSpPr txBox="1"/>
          <p:nvPr/>
        </p:nvSpPr>
        <p:spPr>
          <a:xfrm>
            <a:off x="10356241" y="6642556"/>
            <a:ext cx="1835759" cy="215444"/>
          </a:xfrm>
          <a:prstGeom prst="rect">
            <a:avLst/>
          </a:prstGeom>
          <a:noFill/>
        </p:spPr>
        <p:txBody>
          <a:bodyPr wrap="none" rtlCol="0">
            <a:spAutoFit/>
          </a:bodyPr>
          <a:lstStyle/>
          <a:p>
            <a:r>
              <a:rPr lang="en-US" sz="800" dirty="0"/>
              <a:t>SPEAKER: JOSEPH MANDEVILLE</a:t>
            </a:r>
          </a:p>
        </p:txBody>
      </p:sp>
      <p:sp>
        <p:nvSpPr>
          <p:cNvPr id="13" name="Content Placeholder 12">
            <a:extLst>
              <a:ext uri="{FF2B5EF4-FFF2-40B4-BE49-F238E27FC236}">
                <a16:creationId xmlns:a16="http://schemas.microsoft.com/office/drawing/2014/main" id="{EDA5B436-6421-D739-ABAB-542D909437AC}"/>
              </a:ext>
            </a:extLst>
          </p:cNvPr>
          <p:cNvSpPr>
            <a:spLocks noGrp="1"/>
          </p:cNvSpPr>
          <p:nvPr>
            <p:ph sz="half" idx="1"/>
          </p:nvPr>
        </p:nvSpPr>
        <p:spPr/>
        <p:txBody>
          <a:bodyPr>
            <a:normAutofit fontScale="77500" lnSpcReduction="20000"/>
          </a:bodyPr>
          <a:lstStyle/>
          <a:p>
            <a:pPr marL="0" indent="0">
              <a:buNone/>
            </a:pPr>
            <a:r>
              <a:rPr lang="en-US" b="1" dirty="0"/>
              <a:t>Growth Opportunities</a:t>
            </a:r>
          </a:p>
          <a:p>
            <a:r>
              <a:rPr lang="en-US" dirty="0"/>
              <a:t>Emerging Markets Offer Growth</a:t>
            </a:r>
          </a:p>
          <a:p>
            <a:r>
              <a:rPr lang="en-US" dirty="0"/>
              <a:t>Strategic Partnerships Allow for Diversification</a:t>
            </a:r>
          </a:p>
          <a:p>
            <a:r>
              <a:rPr lang="en-US" dirty="0"/>
              <a:t>Global Diabetes Prevalence Showcases a Driving Need for Novo Nordisk Products</a:t>
            </a:r>
          </a:p>
          <a:p>
            <a:pPr marL="0" indent="0">
              <a:buNone/>
            </a:pPr>
            <a:r>
              <a:rPr lang="en-US" b="1" dirty="0"/>
              <a:t>Securing Success</a:t>
            </a:r>
          </a:p>
          <a:p>
            <a:r>
              <a:rPr lang="en-US" dirty="0"/>
              <a:t>Collaboration for Fair Pricing and Availability of Drugs is Essential</a:t>
            </a:r>
          </a:p>
          <a:p>
            <a:r>
              <a:rPr lang="en-US" dirty="0"/>
              <a:t>Transparency is Key</a:t>
            </a:r>
          </a:p>
          <a:p>
            <a:r>
              <a:rPr lang="en-US" dirty="0"/>
              <a:t>Balance Profitability with Ethical Practices</a:t>
            </a:r>
          </a:p>
          <a:p>
            <a:r>
              <a:rPr lang="en-US" dirty="0"/>
              <a:t>Remain Committed to the Mission</a:t>
            </a:r>
          </a:p>
        </p:txBody>
      </p:sp>
      <p:pic>
        <p:nvPicPr>
          <p:cNvPr id="2" name="Audio 34">
            <a:hlinkClick r:id="" action="ppaction://media"/>
            <a:extLst>
              <a:ext uri="{FF2B5EF4-FFF2-40B4-BE49-F238E27FC236}">
                <a16:creationId xmlns:a16="http://schemas.microsoft.com/office/drawing/2014/main" id="{DB24650A-EB28-9456-857E-3AF67487B536}"/>
              </a:ext>
            </a:extLst>
          </p:cNvPr>
          <p:cNvPicPr>
            <a:picLocks noChangeAspect="1"/>
          </p:cNvPicPr>
          <p:nvPr>
            <a:audioFile r:link="rId1"/>
            <p:extLst>
              <p:ext uri="{DAA4B4D4-6D71-4841-9C94-3DE7FCFB9230}">
                <p14:media xmlns:p14="http://schemas.microsoft.com/office/powerpoint/2010/main" r:embed="rId2">
                  <p14:trim st="23000" end="1108.1179"/>
                </p14:media>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029508372"/>
      </p:ext>
    </p:extLst>
  </p:cSld>
  <p:clrMapOvr>
    <a:masterClrMapping/>
  </p:clrMapOvr>
  <mc:AlternateContent xmlns:mc="http://schemas.openxmlformats.org/markup-compatibility/2006" xmlns:p14="http://schemas.microsoft.com/office/powerpoint/2010/main">
    <mc:Choice Requires="p14">
      <p:transition spd="med" p14:dur="700" advTm="47000">
        <p:fade/>
      </p:transition>
    </mc:Choice>
    <mc:Fallback xmlns="">
      <p:transition spd="med" advTm="4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4A9A5-C15A-88BF-C0DF-C90FA618771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75762D2-80FB-51EF-348F-383BE1EB84B8}"/>
              </a:ext>
            </a:extLst>
          </p:cNvPr>
          <p:cNvSpPr>
            <a:spLocks noGrp="1"/>
          </p:cNvSpPr>
          <p:nvPr>
            <p:ph type="title"/>
          </p:nvPr>
        </p:nvSpPr>
        <p:spPr/>
        <p:txBody>
          <a:bodyPr/>
          <a:lstStyle/>
          <a:p>
            <a:r>
              <a:rPr lang="en-US" dirty="0"/>
              <a:t>References</a:t>
            </a:r>
          </a:p>
        </p:txBody>
      </p:sp>
      <p:sp>
        <p:nvSpPr>
          <p:cNvPr id="8" name="Content Placeholder 7">
            <a:extLst>
              <a:ext uri="{FF2B5EF4-FFF2-40B4-BE49-F238E27FC236}">
                <a16:creationId xmlns:a16="http://schemas.microsoft.com/office/drawing/2014/main" id="{C58A70C0-1D07-B7A2-E766-8E8AB024860F}"/>
              </a:ext>
            </a:extLst>
          </p:cNvPr>
          <p:cNvSpPr>
            <a:spLocks noGrp="1"/>
          </p:cNvSpPr>
          <p:nvPr>
            <p:ph idx="1"/>
          </p:nvPr>
        </p:nvSpPr>
        <p:spPr/>
        <p:txBody>
          <a:bodyPr>
            <a:normAutofit fontScale="85000" lnSpcReduction="10000"/>
          </a:bodyPr>
          <a:lstStyle/>
          <a:p>
            <a:pPr marL="457200" indent="-457200">
              <a:buNone/>
            </a:pPr>
            <a:r>
              <a:rPr lang="en-US" dirty="0" err="1"/>
              <a:t>Bindzus</a:t>
            </a:r>
            <a:r>
              <a:rPr lang="en-US" dirty="0"/>
              <a:t>, N. (2023). </a:t>
            </a:r>
            <a:r>
              <a:rPr lang="en-US" i="1" dirty="0"/>
              <a:t>Novo Nordisk A/S – Understanding Its Recent Record-Breaking Performance</a:t>
            </a:r>
            <a:r>
              <a:rPr lang="en-US" dirty="0"/>
              <a:t> [HD(R) Thesis, Copenhagen Business School]. https://research-api.cbs.dk/ws/portalfiles/portal/98726947/1649778_hd2del_thesis_final.pdf</a:t>
            </a:r>
          </a:p>
          <a:p>
            <a:pPr marL="457200" indent="-457200">
              <a:buNone/>
            </a:pPr>
            <a:r>
              <a:rPr lang="en-US" dirty="0"/>
              <a:t>Chopping, D., &amp; Loftus, P. (2025, February 5). Novo Nordisk Outlook Provides Some Welcome Relief. </a:t>
            </a:r>
            <a:r>
              <a:rPr lang="en-US" i="1" dirty="0"/>
              <a:t>The Wall Street Journal</a:t>
            </a:r>
            <a:r>
              <a:rPr lang="en-US" dirty="0"/>
              <a:t>. https://www.wsj.com/health/pharma/novo-nordisks-wegovy-drug-sales-miss-expectations-773136e7</a:t>
            </a:r>
          </a:p>
          <a:p>
            <a:pPr marL="457200" indent="-457200">
              <a:buNone/>
            </a:pPr>
            <a:r>
              <a:rPr lang="en-US" i="1" dirty="0"/>
              <a:t>Corporate Governance</a:t>
            </a:r>
            <a:r>
              <a:rPr lang="en-US" dirty="0"/>
              <a:t>. (2024). Novo Nordisk. https://www.novonordisk.com/about/corporate-governance.html</a:t>
            </a:r>
          </a:p>
          <a:p>
            <a:pPr marL="457200" indent="-457200">
              <a:buNone/>
            </a:pPr>
            <a:r>
              <a:rPr lang="en-US" dirty="0"/>
              <a:t>Goodman, B. (2023, October 5). </a:t>
            </a:r>
            <a:r>
              <a:rPr lang="en-US" i="1" dirty="0"/>
              <a:t>Researchers Link Popular Weight Loss Drugs to Serious Digestive Problems for ‘Hundreds of Thousands’ Worldwide</a:t>
            </a:r>
            <a:r>
              <a:rPr lang="en-US" dirty="0"/>
              <a:t>. Cable News Network. https://www.cnn.com/2023/10/05/health/weight-loss-drugs-serious-digestive-problems-study/index.html</a:t>
            </a:r>
          </a:p>
          <a:p>
            <a:pPr marL="457200" indent="-457200">
              <a:buNone/>
            </a:pPr>
            <a:r>
              <a:rPr lang="en-US" i="1" dirty="0"/>
              <a:t>Our Heritage</a:t>
            </a:r>
            <a:r>
              <a:rPr lang="en-US" dirty="0"/>
              <a:t>. (2023). Novo Nordisk. https://www.novonordisk-us.com/about/our-heritage.html</a:t>
            </a:r>
          </a:p>
        </p:txBody>
      </p:sp>
      <p:sp>
        <p:nvSpPr>
          <p:cNvPr id="5" name="Footer Placeholder 4">
            <a:extLst>
              <a:ext uri="{FF2B5EF4-FFF2-40B4-BE49-F238E27FC236}">
                <a16:creationId xmlns:a16="http://schemas.microsoft.com/office/drawing/2014/main" id="{4C0F0F0A-E9C0-0A9C-24B0-511A74FBFC52}"/>
              </a:ext>
            </a:extLst>
          </p:cNvPr>
          <p:cNvSpPr>
            <a:spLocks noGrp="1"/>
          </p:cNvSpPr>
          <p:nvPr>
            <p:ph type="ftr" sz="quarter" idx="11"/>
          </p:nvPr>
        </p:nvSpPr>
        <p:spPr/>
        <p:txBody>
          <a:bodyPr/>
          <a:lstStyle/>
          <a:p>
            <a:r>
              <a:rPr lang="en-US"/>
              <a:t>
              </a:t>
            </a:r>
          </a:p>
        </p:txBody>
      </p:sp>
    </p:spTree>
    <p:extLst>
      <p:ext uri="{BB962C8B-B14F-4D97-AF65-F5344CB8AC3E}">
        <p14:creationId xmlns:p14="http://schemas.microsoft.com/office/powerpoint/2010/main" val="782340481"/>
      </p:ext>
    </p:extLst>
  </p:cSld>
  <p:clrMapOvr>
    <a:masterClrMapping/>
  </p:clrMapOvr>
  <mc:AlternateContent xmlns:mc="http://schemas.openxmlformats.org/markup-compatibility/2006" xmlns:p14="http://schemas.microsoft.com/office/powerpoint/2010/main">
    <mc:Choice Requires="p14">
      <p:transition spd="med" p14:dur="700" advTm="1500">
        <p:fade/>
      </p:transition>
    </mc:Choice>
    <mc:Fallback xmlns="">
      <p:transition spd="med" advTm="15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9B380-5F66-92B4-5A5A-85FF09501F5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2D83749-96D3-9B2F-BC04-C4FF921EA828}"/>
              </a:ext>
            </a:extLst>
          </p:cNvPr>
          <p:cNvSpPr>
            <a:spLocks noGrp="1"/>
          </p:cNvSpPr>
          <p:nvPr>
            <p:ph type="title"/>
          </p:nvPr>
        </p:nvSpPr>
        <p:spPr/>
        <p:txBody>
          <a:bodyPr/>
          <a:lstStyle/>
          <a:p>
            <a:r>
              <a:rPr lang="en-US" dirty="0"/>
              <a:t>References (Continued)</a:t>
            </a:r>
          </a:p>
        </p:txBody>
      </p:sp>
      <p:sp>
        <p:nvSpPr>
          <p:cNvPr id="8" name="Content Placeholder 7">
            <a:extLst>
              <a:ext uri="{FF2B5EF4-FFF2-40B4-BE49-F238E27FC236}">
                <a16:creationId xmlns:a16="http://schemas.microsoft.com/office/drawing/2014/main" id="{80BCC42E-DFFE-E9FF-A31F-E94251CBCBC2}"/>
              </a:ext>
            </a:extLst>
          </p:cNvPr>
          <p:cNvSpPr>
            <a:spLocks noGrp="1"/>
          </p:cNvSpPr>
          <p:nvPr>
            <p:ph idx="1"/>
          </p:nvPr>
        </p:nvSpPr>
        <p:spPr/>
        <p:txBody>
          <a:bodyPr>
            <a:normAutofit fontScale="70000" lnSpcReduction="20000"/>
          </a:bodyPr>
          <a:lstStyle/>
          <a:p>
            <a:pPr marL="457200" indent="-457200">
              <a:buNone/>
            </a:pPr>
            <a:r>
              <a:rPr lang="en-US" dirty="0"/>
              <a:t>Rex, J., Jensen, K. H., &amp; Lawton, S. A. (2012). A Review of 20 Years’ Experience with the </a:t>
            </a:r>
            <a:r>
              <a:rPr lang="en-US" dirty="0" err="1"/>
              <a:t>Novopen</a:t>
            </a:r>
            <a:r>
              <a:rPr lang="en-US" dirty="0"/>
              <a:t>® Family of Insulin Injection Devices. </a:t>
            </a:r>
            <a:r>
              <a:rPr lang="en-US" i="1" dirty="0"/>
              <a:t>Clinical Drug Investigation, 26</a:t>
            </a:r>
            <a:r>
              <a:rPr lang="en-US" dirty="0"/>
              <a:t>(7), 367-401. https://doi.org/10.2165/00044011-200626070-00001</a:t>
            </a:r>
          </a:p>
          <a:p>
            <a:pPr marL="457200" indent="-457200">
              <a:buNone/>
            </a:pPr>
            <a:r>
              <a:rPr lang="en-US" dirty="0"/>
              <a:t>Seal, D. (2025, January 28). Novo Nordisk’s Ozempic Gets FDA Approval as Kidney-Disease Treatment. </a:t>
            </a:r>
            <a:r>
              <a:rPr lang="en-US" i="1" dirty="0"/>
              <a:t>The Wall Street Journal</a:t>
            </a:r>
            <a:r>
              <a:rPr lang="en-US" dirty="0"/>
              <a:t>. https://wsj.com/health/pharma/novo-nordisks-ozempic-gets-fda-approval-as-kidney-disease-treatment-7aafbf66</a:t>
            </a:r>
          </a:p>
          <a:p>
            <a:pPr marL="457200" indent="-457200">
              <a:buNone/>
            </a:pPr>
            <a:r>
              <a:rPr lang="en-US" dirty="0"/>
              <a:t>Teng, T. (2024, September 25). Novo Nordisk Boss in U.S. Grilling Over Prices For Weight-Loss Drugs. </a:t>
            </a:r>
            <a:r>
              <a:rPr lang="en-US" i="1" dirty="0"/>
              <a:t>Euronews</a:t>
            </a:r>
            <a:r>
              <a:rPr lang="en-US" dirty="0"/>
              <a:t>. https://www.euronews.com/business/2024/09/25/novo-nordisk-ceo-open-to-discussing-weight-loss-drug-pricing-with-us-politicians</a:t>
            </a:r>
          </a:p>
          <a:p>
            <a:pPr marL="457200" indent="-457200">
              <a:buNone/>
            </a:pPr>
            <a:r>
              <a:rPr lang="en-US" dirty="0"/>
              <a:t>Wainer, D. (2025, February 6). The Obesity Market Is Growing Just Fine. But Investors Want to Know What’s Next. </a:t>
            </a:r>
            <a:r>
              <a:rPr lang="en-US" i="1" dirty="0"/>
              <a:t>The Wall Street Journal</a:t>
            </a:r>
            <a:r>
              <a:rPr lang="en-US" dirty="0"/>
              <a:t>. https://www.wsj.com/health/pharma/the-obesity-market-is-growing-just-fine-but-investors-want-to-know-whats-next-3425c30c</a:t>
            </a:r>
          </a:p>
          <a:p>
            <a:pPr marL="457200" indent="-457200">
              <a:buNone/>
            </a:pPr>
            <a:r>
              <a:rPr lang="en-US" dirty="0"/>
              <a:t>Wall Street Journal Staff. (2025, January 24). Novo Nordisk Vaults Above LVMH as Europe’s Biggest Company. </a:t>
            </a:r>
            <a:r>
              <a:rPr lang="en-US" i="1" dirty="0"/>
              <a:t>The Wall Street Journal</a:t>
            </a:r>
            <a:r>
              <a:rPr lang="en-US" dirty="0"/>
              <a:t>. https://www.wsj.com/livecoverage/stock-market-today-dow-sp500-nasdaq-live-01-24-2025/card/novo-nordisk-vaults-above-lvmh-as-europe-s-biggest-company-ISc2Pn5CYIzFMiAUdouO</a:t>
            </a:r>
          </a:p>
          <a:p>
            <a:pPr marL="457200" indent="-457200">
              <a:buNone/>
            </a:pPr>
            <a:r>
              <a:rPr lang="en-US" i="1" dirty="0"/>
              <a:t>Who We Are</a:t>
            </a:r>
            <a:r>
              <a:rPr lang="en-US" dirty="0"/>
              <a:t>. (2024). Novo Nordisk. https://www.novonordisk-us.com/about/who-we-are.html.</a:t>
            </a:r>
          </a:p>
        </p:txBody>
      </p:sp>
      <p:sp>
        <p:nvSpPr>
          <p:cNvPr id="5" name="Footer Placeholder 4">
            <a:extLst>
              <a:ext uri="{FF2B5EF4-FFF2-40B4-BE49-F238E27FC236}">
                <a16:creationId xmlns:a16="http://schemas.microsoft.com/office/drawing/2014/main" id="{082F3B63-AC0A-34B3-C473-6A841BA4E593}"/>
              </a:ext>
            </a:extLst>
          </p:cNvPr>
          <p:cNvSpPr>
            <a:spLocks noGrp="1"/>
          </p:cNvSpPr>
          <p:nvPr>
            <p:ph type="ftr" sz="quarter" idx="11"/>
          </p:nvPr>
        </p:nvSpPr>
        <p:spPr/>
        <p:txBody>
          <a:bodyPr/>
          <a:lstStyle/>
          <a:p>
            <a:r>
              <a:rPr lang="en-US"/>
              <a:t>
              </a:t>
            </a:r>
          </a:p>
        </p:txBody>
      </p:sp>
    </p:spTree>
    <p:extLst>
      <p:ext uri="{BB962C8B-B14F-4D97-AF65-F5344CB8AC3E}">
        <p14:creationId xmlns:p14="http://schemas.microsoft.com/office/powerpoint/2010/main" val="2336932258"/>
      </p:ext>
    </p:extLst>
  </p:cSld>
  <p:clrMapOvr>
    <a:masterClrMapping/>
  </p:clrMapOvr>
  <mc:AlternateContent xmlns:mc="http://schemas.openxmlformats.org/markup-compatibility/2006" xmlns:p14="http://schemas.microsoft.com/office/powerpoint/2010/main">
    <mc:Choice Requires="p14">
      <p:transition spd="med" p14:dur="700" advTm="1500">
        <p:fade/>
      </p:transition>
    </mc:Choice>
    <mc:Fallback xmlns="">
      <p:transition spd="med" advTm="1500">
        <p:fade/>
      </p:transition>
    </mc:Fallback>
  </mc:AlternateContent>
</p:sld>
</file>

<file path=ppt/theme/theme1.xml><?xml version="1.0" encoding="utf-8"?>
<a:theme xmlns:a="http://schemas.openxmlformats.org/drawingml/2006/main" name="DylanVTI">
  <a:themeElements>
    <a:clrScheme name="DylanVTI">
      <a:dk1>
        <a:sysClr val="windowText" lastClr="000000"/>
      </a:dk1>
      <a:lt1>
        <a:sysClr val="window" lastClr="FFFFFF"/>
      </a:lt1>
      <a:dk2>
        <a:srgbClr val="1A1A33"/>
      </a:dk2>
      <a:lt2>
        <a:srgbClr val="EEFFE3"/>
      </a:lt2>
      <a:accent1>
        <a:srgbClr val="5C40EF"/>
      </a:accent1>
      <a:accent2>
        <a:srgbClr val="B8A0F8"/>
      </a:accent2>
      <a:accent3>
        <a:srgbClr val="00C777"/>
      </a:accent3>
      <a:accent4>
        <a:srgbClr val="005A66"/>
      </a:accent4>
      <a:accent5>
        <a:srgbClr val="9956EA"/>
      </a:accent5>
      <a:accent6>
        <a:srgbClr val="9BBB25"/>
      </a:accent6>
      <a:hlink>
        <a:srgbClr val="674CF0"/>
      </a:hlink>
      <a:folHlink>
        <a:srgbClr val="B53699"/>
      </a:folHlink>
    </a:clrScheme>
    <a:fontScheme name="DylanVTI">
      <a:majorFont>
        <a:latin typeface="Neue Haas Grotesk Text Pro"/>
        <a:ea typeface=""/>
        <a:cs typeface=""/>
      </a:majorFont>
      <a:minorFont>
        <a:latin typeface="Neue Haas Grotesk Text Pro"/>
        <a:ea typeface=""/>
        <a:cs typeface=""/>
      </a:minorFont>
    </a:fontScheme>
    <a:fmtScheme name="Dylan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ylanVTI" id="{CD0E21EA-FD0B-4FCD-9D95-B274E3CB7535}" vid="{F2F2D961-94DA-46D9-ABD7-77D6D5FB2C2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AB61E6E7AC81346812CA475EC1054AC" ma:contentTypeVersion="15" ma:contentTypeDescription="Create a new document." ma:contentTypeScope="" ma:versionID="5c92a427ff61bb999efa93afe2276f8e">
  <xsd:schema xmlns:xsd="http://www.w3.org/2001/XMLSchema" xmlns:xs="http://www.w3.org/2001/XMLSchema" xmlns:p="http://schemas.microsoft.com/office/2006/metadata/properties" xmlns:ns3="bb0c461e-1d58-4938-851d-0855e74e486b" xmlns:ns4="9b7011d1-a4f7-49c4-8641-3baa6a9cc837" targetNamespace="http://schemas.microsoft.com/office/2006/metadata/properties" ma:root="true" ma:fieldsID="7b732372876f47580fa3df4a1f30680d" ns3:_="" ns4:_="">
    <xsd:import namespace="bb0c461e-1d58-4938-851d-0855e74e486b"/>
    <xsd:import namespace="9b7011d1-a4f7-49c4-8641-3baa6a9cc837"/>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_activity" minOccurs="0"/>
                <xsd:element ref="ns3:MediaServiceObjectDetectorVersions" minOccurs="0"/>
                <xsd:element ref="ns3:MediaServiceSearchProperties"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0c461e-1d58-4938-851d-0855e74e486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_activity" ma:index="19" nillable="true" ma:displayName="_activity" ma:hidden="true" ma:internalName="_activity">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DateTaken" ma:index="22"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b7011d1-a4f7-49c4-8641-3baa6a9cc83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bb0c461e-1d58-4938-851d-0855e74e486b" xsi:nil="true"/>
  </documentManagement>
</p:properties>
</file>

<file path=customXml/itemProps1.xml><?xml version="1.0" encoding="utf-8"?>
<ds:datastoreItem xmlns:ds="http://schemas.openxmlformats.org/officeDocument/2006/customXml" ds:itemID="{B36114C9-E942-4355-A3E9-9764D74CC16C}">
  <ds:schemaRefs>
    <ds:schemaRef ds:uri="http://schemas.microsoft.com/sharepoint/v3/contenttype/forms"/>
  </ds:schemaRefs>
</ds:datastoreItem>
</file>

<file path=customXml/itemProps2.xml><?xml version="1.0" encoding="utf-8"?>
<ds:datastoreItem xmlns:ds="http://schemas.openxmlformats.org/officeDocument/2006/customXml" ds:itemID="{26E9C77E-B603-4BC3-ABCC-AB2E42D9267C}">
  <ds:schemaRefs>
    <ds:schemaRef ds:uri="9b7011d1-a4f7-49c4-8641-3baa6a9cc837"/>
    <ds:schemaRef ds:uri="bb0c461e-1d58-4938-851d-0855e74e486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3.xml><?xml version="1.0" encoding="utf-8"?>
<ds:datastoreItem xmlns:ds="http://schemas.openxmlformats.org/officeDocument/2006/customXml" ds:itemID="{2E9E8DEB-7B1A-48F0-8B44-21B639806268}">
  <ds:schemaRefs>
    <ds:schemaRef ds:uri="http://purl.org/dc/elements/1.1/"/>
    <ds:schemaRef ds:uri="http://schemas.microsoft.com/office/2006/documentManagement/types"/>
    <ds:schemaRef ds:uri="bb0c461e-1d58-4938-851d-0855e74e486b"/>
    <ds:schemaRef ds:uri="http://www.w3.org/XML/1998/namespace"/>
    <ds:schemaRef ds:uri="http://schemas.microsoft.com/office/infopath/2007/PartnerControls"/>
    <ds:schemaRef ds:uri="http://purl.org/dc/dcmitype/"/>
    <ds:schemaRef ds:uri="http://purl.org/dc/terms/"/>
    <ds:schemaRef ds:uri="http://schemas.openxmlformats.org/package/2006/metadata/core-properties"/>
    <ds:schemaRef ds:uri="9b7011d1-a4f7-49c4-8641-3baa6a9cc837"/>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Damask</Template>
  <TotalTime>687</TotalTime>
  <Words>1534</Words>
  <Application>Microsoft Office PowerPoint</Application>
  <PresentationFormat>Widescreen</PresentationFormat>
  <Paragraphs>183</Paragraphs>
  <Slides>21</Slides>
  <Notes>2</Notes>
  <HiddenSlides>0</HiddenSlides>
  <MMClips>13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Aptos</vt:lpstr>
      <vt:lpstr>Arial</vt:lpstr>
      <vt:lpstr>Avenir Next LT Pro</vt:lpstr>
      <vt:lpstr>Neue Haas Grotesk Text Pro</vt:lpstr>
      <vt:lpstr>DylanVTI</vt:lpstr>
      <vt:lpstr>Team Case Analysis: Novo Nordisk A/S</vt:lpstr>
      <vt:lpstr>Introduction</vt:lpstr>
      <vt:lpstr>Novo Nordisk</vt:lpstr>
      <vt:lpstr>Brief History</vt:lpstr>
      <vt:lpstr>Background and Problem Identification</vt:lpstr>
      <vt:lpstr>Problem One: Cost</vt:lpstr>
      <vt:lpstr>Problem Two: Side Effects</vt:lpstr>
      <vt:lpstr>Literature Review</vt:lpstr>
      <vt:lpstr>Findings</vt:lpstr>
      <vt:lpstr>Market Cost vs. Competitor </vt:lpstr>
      <vt:lpstr>More Novo Nordisk Findings </vt:lpstr>
      <vt:lpstr>Strengths Weaknesses Opportunities Threats</vt:lpstr>
      <vt:lpstr>SWOT Analysis</vt:lpstr>
      <vt:lpstr>Recommendations</vt:lpstr>
      <vt:lpstr>Leverage Strengths</vt:lpstr>
      <vt:lpstr>Mitigate Weaknesses and Threats</vt:lpstr>
      <vt:lpstr>Conclusion</vt:lpstr>
      <vt:lpstr>Dominance and Challenges</vt:lpstr>
      <vt:lpstr>Growth Opportunities and Securing Success</vt:lpstr>
      <vt:lpstr>References</vt:lpstr>
      <vt:lpstr>References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Novo Nordisk</dc:title>
  <dc:creator>Mandeville, Joseph (mandevjh)</dc:creator>
  <cp:lastModifiedBy>Mandeville, Joseph (mandevjh)</cp:lastModifiedBy>
  <cp:revision>6</cp:revision>
  <dcterms:created xsi:type="dcterms:W3CDTF">2025-02-01T23:10:58Z</dcterms:created>
  <dcterms:modified xsi:type="dcterms:W3CDTF">2025-02-19T02:04:15Z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0x0101005AB61E6E7AC81346812CA475EC1054AC</vt:lpwstr>
  </property>
</Properties>
</file>